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3" r:id="rId1"/>
  </p:sldMasterIdLst>
  <p:notesMasterIdLst>
    <p:notesMasterId r:id="rId3"/>
  </p:notesMasterIdLst>
  <p:handoutMasterIdLst>
    <p:handoutMasterId r:id="rId4"/>
  </p:handoutMasterIdLst>
  <p:sldIdLst>
    <p:sldId id="2320" r:id="rId2"/>
  </p:sldIdLst>
  <p:sldSz cx="32918400" cy="38404800"/>
  <p:notesSz cx="7010400" cy="9296400"/>
  <p:defaultTextStyle>
    <a:defPPr>
      <a:defRPr lang="en-US"/>
    </a:defPPr>
    <a:lvl1pPr marL="0" algn="l" defTabSz="274276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71380" algn="l" defTabSz="274276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42760" algn="l" defTabSz="274276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114140" algn="l" defTabSz="274276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485521" algn="l" defTabSz="274276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856902" algn="l" defTabSz="274276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228284" algn="l" defTabSz="274276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599664" algn="l" defTabSz="274276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0971044" algn="l" defTabSz="274276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4224" userDrawn="1">
          <p15:clr>
            <a:srgbClr val="A4A3A4"/>
          </p15:clr>
        </p15:guide>
        <p15:guide id="4" pos="576" userDrawn="1">
          <p15:clr>
            <a:srgbClr val="A4A3A4"/>
          </p15:clr>
        </p15:guide>
        <p15:guide id="5" pos="17976" userDrawn="1">
          <p15:clr>
            <a:srgbClr val="A4A3A4"/>
          </p15:clr>
        </p15:guide>
        <p15:guide id="6" pos="14280" userDrawn="1">
          <p15:clr>
            <a:srgbClr val="A4A3A4"/>
          </p15:clr>
        </p15:guide>
        <p15:guide id="7" pos="10512" userDrawn="1">
          <p15:clr>
            <a:srgbClr val="A4A3A4"/>
          </p15:clr>
        </p15:guide>
        <p15:guide id="8" pos="10224" userDrawn="1">
          <p15:clr>
            <a:srgbClr val="A4A3A4"/>
          </p15:clr>
        </p15:guide>
        <p15:guide id="9" pos="11904" userDrawn="1">
          <p15:clr>
            <a:srgbClr val="A4A3A4"/>
          </p15:clr>
        </p15:guide>
        <p15:guide id="10" pos="14952" userDrawn="1">
          <p15:clr>
            <a:srgbClr val="A4A3A4"/>
          </p15:clr>
        </p15:guide>
        <p15:guide id="11" pos="20160" userDrawn="1">
          <p15:clr>
            <a:srgbClr val="A4A3A4"/>
          </p15:clr>
        </p15:guide>
        <p15:guide id="12" orient="horz" pos="2395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2406207-5B16-3144-4323-42984B4A4D8C}" name="Betsy Lescosky" initials="BL" userId="a96667d6de29493e" providerId="Windows Live"/>
  <p188:author id="{1349DD0F-757F-378A-2DBC-F973854F05B9}" name="Jessica Bessler, PhD, CMPP" initials="JBPC" userId="Jessica Bessler, PhD, CMPP" providerId="None"/>
  <p188:author id="{F2DF7540-0D73-CC24-298E-547A093D97E8}" name="Jenny Amaya Amaya" initials="JA" userId="S::jamaya@pliantrx.com::f12b2579-4a96-48ec-bc75-893159a81e60" providerId="AD"/>
  <p188:author id="{660AE582-E891-AB68-03C8-4C7AFE804987}" name="Jennifer Woo" initials="JW" userId="S::jwoo@pliantrx.com::066d19ab-9133-4abb-9d56-b53edc3cf881" providerId="AD"/>
  <p188:author id="{D493CC9D-71AA-0BA9-9EC0-203DCBCBBC36}" name="Samil Patel" initials="SP" userId="Samil Patel" providerId="None"/>
  <p188:author id="{EC8C49E7-1EB0-8AFB-4AB4-2051A702121B}" name="LeeAnn Pastorello" initials="LP" userId="LeeAnn Pastorello" providerId="None"/>
  <p188:author id="{84B5F0FC-1A67-5694-AA85-C8AD90D6E1A6}" name="Chris Barnes" initials="CB" userId="S::CBarnes@pliantrx.com::a566ff88-5b05-44ba-bdce-779524c3911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zena Jurek" initials="MJ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FF0"/>
    <a:srgbClr val="B5B5B5"/>
    <a:srgbClr val="AFC6FF"/>
    <a:srgbClr val="191F50"/>
    <a:srgbClr val="F1F6FA"/>
    <a:srgbClr val="E7F0F6"/>
    <a:srgbClr val="E8F1F6"/>
    <a:srgbClr val="ECECEC"/>
    <a:srgbClr val="222E9B"/>
    <a:srgbClr val="E7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32091C-6A65-45D1-8ED1-5FFB59314C58}" v="1" dt="2026-05-15T22:19:52.300"/>
  </p1510:revLst>
</p1510:revInfo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9" d="100"/>
          <a:sy n="19" d="100"/>
        </p:scale>
        <p:origin x="2850" y="78"/>
      </p:cViewPr>
      <p:guideLst>
        <p:guide orient="horz" pos="4224"/>
        <p:guide pos="576"/>
        <p:guide pos="17976"/>
        <p:guide pos="14280"/>
        <p:guide pos="10512"/>
        <p:guide pos="10224"/>
        <p:guide pos="11904"/>
        <p:guide pos="14952"/>
        <p:guide pos="20160"/>
        <p:guide orient="horz" pos="239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739CF5-71B9-9E47-9CD9-27C924B839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B47244-1BB4-5B46-BDE9-E62441AFC9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368AD-702D-FA40-9B15-B265373B999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DA4236-190D-1744-BFA8-2ACACA4B261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52656B-1FC7-9547-BBC3-AB6D79990D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ACC14-16AA-E845-B411-EAC16D832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74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6C92BA8-F424-0A43-BC08-E3D91ED54B0C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60588" y="1162050"/>
            <a:ext cx="26892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570003D-4A97-244C-A544-DC96638CB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15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7427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1371380" algn="l" defTabSz="27427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2742760" algn="l" defTabSz="27427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4114140" algn="l" defTabSz="27427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5485521" algn="l" defTabSz="27427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6856902" algn="l" defTabSz="27427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8228284" algn="l" defTabSz="27427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9599664" algn="l" defTabSz="27427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10971044" algn="l" defTabSz="27427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49EF7-7B0D-2A41-A3AB-E689757CC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991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BDD3102-2154-2843-97B9-E8ADD064BBE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058400" y="7093038"/>
            <a:ext cx="12801600" cy="299602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5974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Cambria" panose="02040503050406030204" pitchFamily="18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342780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59641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76514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93385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B4A8827-6731-264B-8CDD-123292960067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3545800" y="7041158"/>
            <a:ext cx="8648700" cy="30065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5974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Cambria" panose="02040503050406030204" pitchFamily="18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342780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59641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76514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93385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Edit Master text styles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16D6F44-9D84-1E43-B550-25D90C8231EA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723900" y="7093043"/>
            <a:ext cx="8648700" cy="299602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defRPr sz="5974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275304" indent="-758437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Cambria" panose="02040503050406030204" pitchFamily="18" charset="0"/>
              <a:buChar char="⎼"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792174" indent="-758437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309040" indent="-758437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825910" indent="-758437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342780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59641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76514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93385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3AEA7352-DABD-1F4E-8CC1-EC69739649D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291181" y="4197142"/>
            <a:ext cx="30831101" cy="1804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defRPr sz="7584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6869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Cambria" panose="02040503050406030204" pitchFamily="18" charset="0"/>
              <a:buNone/>
              <a:defRPr sz="9292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033735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defRPr sz="9292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4550601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defRPr sz="9292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0674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defRPr sz="9292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342780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59641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76514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93385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8616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49EF7-7B0D-2A41-A3AB-E689757CC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991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BDD3102-2154-2843-97B9-E8ADD064BBE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058400" y="7093038"/>
            <a:ext cx="12801600" cy="299602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5974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Cambria" panose="02040503050406030204" pitchFamily="18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342780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59641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76514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93385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B4A8827-6731-264B-8CDD-123292960067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3545800" y="7041158"/>
            <a:ext cx="8648700" cy="30065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5974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Cambria" panose="02040503050406030204" pitchFamily="18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8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342780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59641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76514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93385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Edit Master text styles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16D6F44-9D84-1E43-B550-25D90C8231EA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723900" y="7093043"/>
            <a:ext cx="8648700" cy="299602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defRPr sz="5974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275304" indent="-758437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Cambria" panose="02040503050406030204" pitchFamily="18" charset="0"/>
              <a:buChar char="⎼"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792174" indent="-758437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309040" indent="-758437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825910" indent="-758437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73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342780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59641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76514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93385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3AEA7352-DABD-1F4E-8CC1-EC69739649D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291181" y="4197142"/>
            <a:ext cx="30831101" cy="1804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defRPr sz="7584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6869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Cambria" panose="02040503050406030204" pitchFamily="18" charset="0"/>
              <a:buNone/>
              <a:defRPr sz="9292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033735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defRPr sz="9292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4550601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defRPr sz="9292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067474" indent="0" algn="l" defTabSz="303373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992"/>
              </a:spcAft>
              <a:buClr>
                <a:schemeClr val="accent5"/>
              </a:buClr>
              <a:buFont typeface="Arial" panose="020B0604020202020204" pitchFamily="34" charset="0"/>
              <a:buNone/>
              <a:defRPr sz="9292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342780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59641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76514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93385" indent="-758437" algn="l" defTabSz="3033735" rtl="0" eaLnBrk="1" latinLnBrk="0" hangingPunct="1">
              <a:lnSpc>
                <a:spcPct val="90000"/>
              </a:lnSpc>
              <a:spcBef>
                <a:spcPts val="1660"/>
              </a:spcBef>
              <a:buFont typeface="Arial" panose="020B0604020202020204" pitchFamily="34" charset="0"/>
              <a:buChar char="•"/>
              <a:defRPr sz="59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981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AEDCEFD-509A-805A-083A-A7651F6579D7}"/>
              </a:ext>
            </a:extLst>
          </p:cNvPr>
          <p:cNvSpPr/>
          <p:nvPr userDrawn="1"/>
        </p:nvSpPr>
        <p:spPr>
          <a:xfrm>
            <a:off x="0" y="-44912"/>
            <a:ext cx="32918400" cy="6090112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0">
                <a:schemeClr val="accent1">
                  <a:shade val="67500"/>
                  <a:satMod val="115000"/>
                </a:schemeClr>
              </a:gs>
              <a:gs pos="47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50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48968D-B8F2-5A45-8654-1CDB40E34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173" y="4"/>
            <a:ext cx="30831102" cy="39195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  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9D8A83-9C75-9287-1FC6-BA2A401A434B}"/>
              </a:ext>
            </a:extLst>
          </p:cNvPr>
          <p:cNvSpPr/>
          <p:nvPr userDrawn="1"/>
        </p:nvSpPr>
        <p:spPr>
          <a:xfrm>
            <a:off x="685803" y="668372"/>
            <a:ext cx="78580" cy="466354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50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14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708" r:id="rId2"/>
  </p:sldLayoutIdLst>
  <p:hf sldNum="0" hdr="0" ftr="0" dt="0"/>
  <p:txStyles>
    <p:titleStyle>
      <a:lvl1pPr algn="l" defTabSz="9101206" rtl="0" eaLnBrk="1" latinLnBrk="0" hangingPunct="1">
        <a:lnSpc>
          <a:spcPct val="90000"/>
        </a:lnSpc>
        <a:spcBef>
          <a:spcPct val="0"/>
        </a:spcBef>
        <a:buNone/>
        <a:defRPr sz="15929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00071" indent="0" algn="l" defTabSz="9101206" rtl="0" eaLnBrk="1" latinLnBrk="0" hangingPunct="1">
        <a:lnSpc>
          <a:spcPct val="100000"/>
        </a:lnSpc>
        <a:spcBef>
          <a:spcPts val="0"/>
        </a:spcBef>
        <a:spcAft>
          <a:spcPts val="5974"/>
        </a:spcAft>
        <a:buClr>
          <a:schemeClr val="accent5"/>
        </a:buClr>
        <a:buFont typeface="Arial" panose="020B0604020202020204" pitchFamily="34" charset="0"/>
        <a:buNone/>
        <a:tabLst/>
        <a:defRPr sz="531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00071" indent="0" algn="l" defTabSz="9101206" rtl="0" eaLnBrk="1" latinLnBrk="0" hangingPunct="1">
        <a:lnSpc>
          <a:spcPct val="100000"/>
        </a:lnSpc>
        <a:spcBef>
          <a:spcPts val="0"/>
        </a:spcBef>
        <a:spcAft>
          <a:spcPts val="5974"/>
        </a:spcAft>
        <a:buClr>
          <a:schemeClr val="accent5"/>
        </a:buClr>
        <a:buFont typeface="Cambria" panose="02040503050406030204" pitchFamily="18" charset="0"/>
        <a:buNone/>
        <a:tabLst/>
        <a:defRPr sz="531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0071" indent="0" algn="l" defTabSz="9101206" rtl="0" eaLnBrk="1" latinLnBrk="0" hangingPunct="1">
        <a:lnSpc>
          <a:spcPct val="100000"/>
        </a:lnSpc>
        <a:spcBef>
          <a:spcPts val="0"/>
        </a:spcBef>
        <a:spcAft>
          <a:spcPts val="5974"/>
        </a:spcAft>
        <a:buClr>
          <a:schemeClr val="accent5"/>
        </a:buClr>
        <a:buFont typeface="Arial" panose="020B0604020202020204" pitchFamily="34" charset="0"/>
        <a:buNone/>
        <a:tabLst/>
        <a:defRPr sz="531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0071" indent="0" algn="l" defTabSz="9101206" rtl="0" eaLnBrk="1" latinLnBrk="0" hangingPunct="1">
        <a:lnSpc>
          <a:spcPct val="100000"/>
        </a:lnSpc>
        <a:spcBef>
          <a:spcPts val="0"/>
        </a:spcBef>
        <a:spcAft>
          <a:spcPts val="5974"/>
        </a:spcAft>
        <a:buClr>
          <a:schemeClr val="accent5"/>
        </a:buClr>
        <a:buFont typeface="Arial" panose="020B0604020202020204" pitchFamily="34" charset="0"/>
        <a:buNone/>
        <a:tabLst/>
        <a:defRPr sz="531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0071" indent="0" algn="l" defTabSz="9101206" rtl="0" eaLnBrk="1" latinLnBrk="0" hangingPunct="1">
        <a:lnSpc>
          <a:spcPct val="100000"/>
        </a:lnSpc>
        <a:spcBef>
          <a:spcPts val="0"/>
        </a:spcBef>
        <a:spcAft>
          <a:spcPts val="5974"/>
        </a:spcAft>
        <a:buClr>
          <a:schemeClr val="accent5"/>
        </a:buClr>
        <a:buFont typeface="Arial" panose="020B0604020202020204" pitchFamily="34" charset="0"/>
        <a:buNone/>
        <a:tabLst/>
        <a:defRPr sz="531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028324" indent="-2275304" algn="l" defTabSz="9101206" rtl="0" eaLnBrk="1" latinLnBrk="0" hangingPunct="1">
        <a:lnSpc>
          <a:spcPct val="90000"/>
        </a:lnSpc>
        <a:spcBef>
          <a:spcPts val="4978"/>
        </a:spcBef>
        <a:buFont typeface="Arial" panose="020B0604020202020204" pitchFamily="34" charset="0"/>
        <a:buChar char="•"/>
        <a:defRPr sz="17921" kern="1200">
          <a:solidFill>
            <a:schemeClr val="tx1"/>
          </a:solidFill>
          <a:latin typeface="+mn-lt"/>
          <a:ea typeface="+mn-ea"/>
          <a:cs typeface="+mn-cs"/>
        </a:defRPr>
      </a:lvl6pPr>
      <a:lvl7pPr marL="29578926" indent="-2275304" algn="l" defTabSz="9101206" rtl="0" eaLnBrk="1" latinLnBrk="0" hangingPunct="1">
        <a:lnSpc>
          <a:spcPct val="90000"/>
        </a:lnSpc>
        <a:spcBef>
          <a:spcPts val="4978"/>
        </a:spcBef>
        <a:buFont typeface="Arial" panose="020B0604020202020204" pitchFamily="34" charset="0"/>
        <a:buChar char="•"/>
        <a:defRPr sz="17921" kern="1200">
          <a:solidFill>
            <a:schemeClr val="tx1"/>
          </a:solidFill>
          <a:latin typeface="+mn-lt"/>
          <a:ea typeface="+mn-ea"/>
          <a:cs typeface="+mn-cs"/>
        </a:defRPr>
      </a:lvl7pPr>
      <a:lvl8pPr marL="34129536" indent="-2275304" algn="l" defTabSz="9101206" rtl="0" eaLnBrk="1" latinLnBrk="0" hangingPunct="1">
        <a:lnSpc>
          <a:spcPct val="90000"/>
        </a:lnSpc>
        <a:spcBef>
          <a:spcPts val="4978"/>
        </a:spcBef>
        <a:buFont typeface="Arial" panose="020B0604020202020204" pitchFamily="34" charset="0"/>
        <a:buChar char="•"/>
        <a:defRPr sz="17921" kern="1200">
          <a:solidFill>
            <a:schemeClr val="tx1"/>
          </a:solidFill>
          <a:latin typeface="+mn-lt"/>
          <a:ea typeface="+mn-ea"/>
          <a:cs typeface="+mn-cs"/>
        </a:defRPr>
      </a:lvl8pPr>
      <a:lvl9pPr marL="38680138" indent="-2275304" algn="l" defTabSz="9101206" rtl="0" eaLnBrk="1" latinLnBrk="0" hangingPunct="1">
        <a:lnSpc>
          <a:spcPct val="90000"/>
        </a:lnSpc>
        <a:spcBef>
          <a:spcPts val="4978"/>
        </a:spcBef>
        <a:buFont typeface="Arial" panose="020B0604020202020204" pitchFamily="34" charset="0"/>
        <a:buChar char="•"/>
        <a:defRPr sz="179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01206" rtl="0" eaLnBrk="1" latinLnBrk="0" hangingPunct="1">
        <a:defRPr sz="17921" kern="1200">
          <a:solidFill>
            <a:schemeClr val="tx1"/>
          </a:solidFill>
          <a:latin typeface="+mn-lt"/>
          <a:ea typeface="+mn-ea"/>
          <a:cs typeface="+mn-cs"/>
        </a:defRPr>
      </a:lvl1pPr>
      <a:lvl2pPr marL="4550601" algn="l" defTabSz="9101206" rtl="0" eaLnBrk="1" latinLnBrk="0" hangingPunct="1">
        <a:defRPr sz="17921" kern="1200">
          <a:solidFill>
            <a:schemeClr val="tx1"/>
          </a:solidFill>
          <a:latin typeface="+mn-lt"/>
          <a:ea typeface="+mn-ea"/>
          <a:cs typeface="+mn-cs"/>
        </a:defRPr>
      </a:lvl2pPr>
      <a:lvl3pPr marL="9101206" algn="l" defTabSz="9101206" rtl="0" eaLnBrk="1" latinLnBrk="0" hangingPunct="1">
        <a:defRPr sz="17921" kern="1200">
          <a:solidFill>
            <a:schemeClr val="tx1"/>
          </a:solidFill>
          <a:latin typeface="+mn-lt"/>
          <a:ea typeface="+mn-ea"/>
          <a:cs typeface="+mn-cs"/>
        </a:defRPr>
      </a:lvl3pPr>
      <a:lvl4pPr marL="13651806" algn="l" defTabSz="9101206" rtl="0" eaLnBrk="1" latinLnBrk="0" hangingPunct="1">
        <a:defRPr sz="17921" kern="1200">
          <a:solidFill>
            <a:schemeClr val="tx1"/>
          </a:solidFill>
          <a:latin typeface="+mn-lt"/>
          <a:ea typeface="+mn-ea"/>
          <a:cs typeface="+mn-cs"/>
        </a:defRPr>
      </a:lvl4pPr>
      <a:lvl5pPr marL="18202414" algn="l" defTabSz="9101206" rtl="0" eaLnBrk="1" latinLnBrk="0" hangingPunct="1">
        <a:defRPr sz="17921" kern="1200">
          <a:solidFill>
            <a:schemeClr val="tx1"/>
          </a:solidFill>
          <a:latin typeface="+mn-lt"/>
          <a:ea typeface="+mn-ea"/>
          <a:cs typeface="+mn-cs"/>
        </a:defRPr>
      </a:lvl5pPr>
      <a:lvl6pPr marL="22753018" algn="l" defTabSz="9101206" rtl="0" eaLnBrk="1" latinLnBrk="0" hangingPunct="1">
        <a:defRPr sz="17921" kern="1200">
          <a:solidFill>
            <a:schemeClr val="tx1"/>
          </a:solidFill>
          <a:latin typeface="+mn-lt"/>
          <a:ea typeface="+mn-ea"/>
          <a:cs typeface="+mn-cs"/>
        </a:defRPr>
      </a:lvl6pPr>
      <a:lvl7pPr marL="27303629" algn="l" defTabSz="9101206" rtl="0" eaLnBrk="1" latinLnBrk="0" hangingPunct="1">
        <a:defRPr sz="17921" kern="1200">
          <a:solidFill>
            <a:schemeClr val="tx1"/>
          </a:solidFill>
          <a:latin typeface="+mn-lt"/>
          <a:ea typeface="+mn-ea"/>
          <a:cs typeface="+mn-cs"/>
        </a:defRPr>
      </a:lvl7pPr>
      <a:lvl8pPr marL="31854229" algn="l" defTabSz="9101206" rtl="0" eaLnBrk="1" latinLnBrk="0" hangingPunct="1">
        <a:defRPr sz="17921" kern="1200">
          <a:solidFill>
            <a:schemeClr val="tx1"/>
          </a:solidFill>
          <a:latin typeface="+mn-lt"/>
          <a:ea typeface="+mn-ea"/>
          <a:cs typeface="+mn-cs"/>
        </a:defRPr>
      </a:lvl8pPr>
      <a:lvl9pPr marL="36404832" algn="l" defTabSz="9101206" rtl="0" eaLnBrk="1" latinLnBrk="0" hangingPunct="1">
        <a:defRPr sz="17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456" userDrawn="1">
          <p15:clr>
            <a:srgbClr val="F26B43"/>
          </p15:clr>
        </p15:guide>
        <p15:guide id="4" orient="horz" pos="4436" userDrawn="1">
          <p15:clr>
            <a:srgbClr val="F26B43"/>
          </p15:clr>
        </p15:guide>
        <p15:guide id="5" pos="20280" userDrawn="1">
          <p15:clr>
            <a:srgbClr val="F26B43"/>
          </p15:clr>
        </p15:guide>
        <p15:guide id="6" orient="horz" pos="3808" userDrawn="1">
          <p15:clr>
            <a:srgbClr val="F26B43"/>
          </p15:clr>
        </p15:guide>
        <p15:guide id="7" orient="horz" pos="23340" userDrawn="1">
          <p15:clr>
            <a:srgbClr val="F26B43"/>
          </p15:clr>
        </p15:guide>
        <p15:guide id="10" pos="14832" userDrawn="1">
          <p15:clr>
            <a:srgbClr val="F26B43"/>
          </p15:clr>
        </p15:guide>
        <p15:guide id="11" pos="5904" userDrawn="1">
          <p15:clr>
            <a:srgbClr val="F26B43"/>
          </p15:clr>
        </p15:guide>
        <p15:guide id="12" pos="6336" userDrawn="1">
          <p15:clr>
            <a:srgbClr val="F26B43"/>
          </p15:clr>
        </p15:guide>
        <p15:guide id="13" pos="10368" userDrawn="1">
          <p15:clr>
            <a:srgbClr val="F26B43"/>
          </p15:clr>
        </p15:guide>
        <p15:guide id="14" pos="14400" userDrawn="1">
          <p15:clr>
            <a:srgbClr val="F26B43"/>
          </p15:clr>
        </p15:guide>
        <p15:guide id="15" orient="horz" pos="2379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82204-FD2B-D4C7-E521-B514D4A4C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0F6FBBBC-88D6-F943-11E2-AF7661AB112A}"/>
              </a:ext>
            </a:extLst>
          </p:cNvPr>
          <p:cNvSpPr>
            <a:spLocks/>
          </p:cNvSpPr>
          <p:nvPr/>
        </p:nvSpPr>
        <p:spPr>
          <a:xfrm>
            <a:off x="737462" y="33166860"/>
            <a:ext cx="8620886" cy="193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6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B8651670-1560-06B8-3B9F-E5E9F7C5DF72}"/>
              </a:ext>
            </a:extLst>
          </p:cNvPr>
          <p:cNvSpPr txBox="1"/>
          <p:nvPr/>
        </p:nvSpPr>
        <p:spPr>
          <a:xfrm>
            <a:off x="723174" y="33183510"/>
            <a:ext cx="8627322" cy="1933863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pPr>
              <a:spcAft>
                <a:spcPts val="1400"/>
              </a:spcAft>
            </a:pPr>
            <a:r>
              <a:rPr lang="en-US" sz="2800" b="1">
                <a:solidFill>
                  <a:schemeClr val="accent2"/>
                </a:solidFill>
              </a:rPr>
              <a:t>FURTHER INFORMATION</a:t>
            </a:r>
          </a:p>
          <a:p>
            <a:pPr marL="237744" indent="-237744">
              <a:spcAft>
                <a:spcPts val="1200"/>
              </a:spcAft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Further information on FORTIFY (PLN-101095-ONC-101) can be found at: https://clinicaltrials.gov/study/NCT06270706</a:t>
            </a:r>
          </a:p>
          <a:p>
            <a:pPr marL="237744" indent="-237744">
              <a:spcAft>
                <a:spcPts val="1400"/>
              </a:spcAft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Contact email: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clintrials@pliantrx.com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DB2FD449-ED8F-56B9-E498-6811AD2434A2}"/>
              </a:ext>
            </a:extLst>
          </p:cNvPr>
          <p:cNvSpPr>
            <a:spLocks/>
          </p:cNvSpPr>
          <p:nvPr/>
        </p:nvSpPr>
        <p:spPr>
          <a:xfrm>
            <a:off x="737462" y="23580577"/>
            <a:ext cx="8617393" cy="46415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6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9346953-5DC8-D57B-05FF-102033AFE747}"/>
              </a:ext>
            </a:extLst>
          </p:cNvPr>
          <p:cNvSpPr txBox="1"/>
          <p:nvPr/>
        </p:nvSpPr>
        <p:spPr>
          <a:xfrm>
            <a:off x="723174" y="23612410"/>
            <a:ext cx="8580070" cy="4650504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pPr>
              <a:lnSpc>
                <a:spcPct val="90000"/>
              </a:lnSpc>
              <a:spcAft>
                <a:spcPts val="1400"/>
              </a:spcAft>
            </a:pPr>
            <a:r>
              <a:rPr lang="en-US" sz="2800" b="1">
                <a:solidFill>
                  <a:schemeClr val="accent2"/>
                </a:solidFill>
              </a:rPr>
              <a:t>PART 2 STUDY DESIGN AND OBJECTIVES</a:t>
            </a:r>
          </a:p>
          <a:p>
            <a:pPr marL="237744" indent="-237744">
              <a:spcAft>
                <a:spcPts val="400"/>
              </a:spcAft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Part </a:t>
            </a:r>
            <a:r>
              <a:rPr lang="en-US" altLang="en-US" sz="1600">
                <a:latin typeface="Arial" panose="020B0604020202020204" pitchFamily="34" charset="0"/>
                <a:ea typeface="Arial" panose="020B0604020202020204" pitchFamily="34" charset="0"/>
              </a:rPr>
              <a:t>2 </a:t>
            </a:r>
            <a:r>
              <a:rPr lang="en-US" altLang="en-US" sz="1600" b="1">
                <a:latin typeface="Arial" panose="020B0604020202020204" pitchFamily="34" charset="0"/>
                <a:ea typeface="Arial" panose="020B0604020202020204" pitchFamily="34" charset="0"/>
              </a:rPr>
              <a:t>(Figure 5)</a:t>
            </a:r>
            <a:r>
              <a:rPr lang="en-US" altLang="en-US" sz="1600">
                <a:latin typeface="Arial" panose="020B0604020202020204" pitchFamily="34" charset="0"/>
                <a:ea typeface="Arial" panose="020B0604020202020204" pitchFamily="34" charset="0"/>
              </a:rPr>
              <a:t> is being conducted in indication-expansion cohorts of </a:t>
            </a:r>
            <a:r>
              <a:rPr lang="en-US" sz="1600">
                <a:solidFill>
                  <a:srgbClr val="000000"/>
                </a:solidFill>
              </a:rPr>
              <a:t>participants</a:t>
            </a:r>
            <a:r>
              <a:rPr lang="en-US" altLang="en-US" sz="1600">
                <a:latin typeface="Arial" panose="020B0604020202020204" pitchFamily="34" charset="0"/>
                <a:ea typeface="Arial" panose="020B0604020202020204" pitchFamily="34" charset="0"/>
              </a:rPr>
              <a:t> who meet the Society for Immunotherapy of Cancer (SITC) criteria for secondary resistance to prior ICI therapy</a:t>
            </a:r>
            <a:r>
              <a:rPr lang="en-US" altLang="en-US" sz="1600" baseline="30000">
                <a:latin typeface="Arial" panose="020B0604020202020204" pitchFamily="34" charset="0"/>
                <a:ea typeface="Arial" panose="020B0604020202020204" pitchFamily="34" charset="0"/>
              </a:rPr>
              <a:t>10</a:t>
            </a:r>
            <a:r>
              <a:rPr lang="en-US" altLang="en-US" sz="1600">
                <a:latin typeface="Arial" panose="020B0604020202020204" pitchFamily="34" charset="0"/>
                <a:ea typeface="Arial" panose="020B0604020202020204" pitchFamily="34" charset="0"/>
              </a:rPr>
              <a:t> using a Simon’s 2-stage design </a:t>
            </a:r>
          </a:p>
          <a:p>
            <a:pPr marL="457200" lvl="1" indent="-228600">
              <a:spcAft>
                <a:spcPts val="400"/>
              </a:spcAft>
              <a:buClr>
                <a:schemeClr val="accent5"/>
              </a:buClr>
              <a:buFont typeface="Arial" panose="020B0604020202020204" pitchFamily="34" charset="0"/>
              <a:buChar char="−"/>
            </a:pPr>
            <a:r>
              <a:rPr lang="en-US" altLang="en-US" sz="1600">
                <a:latin typeface="Arial" panose="020B0604020202020204" pitchFamily="34" charset="0"/>
                <a:ea typeface="Arial" panose="020B0604020202020204" pitchFamily="34" charset="0"/>
              </a:rPr>
              <a:t>Three cohorts at a single dose level (1000 mg BID) are initially planned: non-small cell lung cancer, clear cell renal carcinoma and a tumor mutational burden (TMB)–high mixed-tumor cohort</a:t>
            </a:r>
          </a:p>
          <a:p>
            <a:pPr marL="457200" lvl="1" indent="-228600">
              <a:spcAft>
                <a:spcPts val="400"/>
              </a:spcAft>
              <a:buClr>
                <a:schemeClr val="accent5"/>
              </a:buClr>
              <a:buFont typeface="Arial" panose="020B0604020202020204" pitchFamily="34" charset="0"/>
              <a:buChar char="−"/>
            </a:pPr>
            <a:r>
              <a:rPr lang="en-US" altLang="en-US" sz="1600">
                <a:latin typeface="Arial" panose="020B0604020202020204" pitchFamily="34" charset="0"/>
                <a:ea typeface="Arial" panose="020B0604020202020204" pitchFamily="34" charset="0"/>
              </a:rPr>
              <a:t>Initially, 13 participants will be enrolled in each cohort</a:t>
            </a:r>
          </a:p>
          <a:p>
            <a:pPr marL="457200" lvl="1" indent="-228600">
              <a:spcAft>
                <a:spcPts val="400"/>
              </a:spcAft>
              <a:buClr>
                <a:schemeClr val="accent5"/>
              </a:buClr>
              <a:buFont typeface="Arial" panose="020B0604020202020204" pitchFamily="34" charset="0"/>
              <a:buChar char="−"/>
            </a:pPr>
            <a:r>
              <a:rPr lang="en-US" altLang="en-US" sz="1600">
                <a:latin typeface="Arial" panose="020B0604020202020204" pitchFamily="34" charset="0"/>
                <a:ea typeface="Arial" panose="020B0604020202020204" pitchFamily="34" charset="0"/>
              </a:rPr>
              <a:t>If ≤1 participant demonstrates a partial response per </a:t>
            </a:r>
            <a:r>
              <a:rPr lang="en-US" altLang="en-US" sz="1600" err="1">
                <a:latin typeface="Arial" panose="020B0604020202020204" pitchFamily="34" charset="0"/>
                <a:ea typeface="Arial" panose="020B0604020202020204" pitchFamily="34" charset="0"/>
              </a:rPr>
              <a:t>iRECIST</a:t>
            </a:r>
            <a:r>
              <a:rPr lang="en-US" altLang="en-US" sz="1600">
                <a:latin typeface="Arial" panose="020B0604020202020204" pitchFamily="34" charset="0"/>
                <a:ea typeface="Arial" panose="020B0604020202020204" pitchFamily="34" charset="0"/>
              </a:rPr>
              <a:t> (</a:t>
            </a:r>
            <a:r>
              <a:rPr lang="en-US" altLang="en-US" sz="1600" err="1">
                <a:latin typeface="Arial" panose="020B0604020202020204" pitchFamily="34" charset="0"/>
                <a:ea typeface="Arial" panose="020B0604020202020204" pitchFamily="34" charset="0"/>
              </a:rPr>
              <a:t>iPR</a:t>
            </a:r>
            <a:r>
              <a:rPr lang="en-US" altLang="en-US" sz="1600">
                <a:latin typeface="Arial" panose="020B0604020202020204" pitchFamily="34" charset="0"/>
                <a:ea typeface="Arial" panose="020B0604020202020204" pitchFamily="34" charset="0"/>
              </a:rPr>
              <a:t>) or a complete response per </a:t>
            </a:r>
            <a:r>
              <a:rPr lang="en-US" altLang="en-US" sz="1600" err="1">
                <a:latin typeface="Arial" panose="020B0604020202020204" pitchFamily="34" charset="0"/>
                <a:ea typeface="Arial" panose="020B0604020202020204" pitchFamily="34" charset="0"/>
              </a:rPr>
              <a:t>iRECIST</a:t>
            </a:r>
            <a:r>
              <a:rPr lang="en-US" altLang="en-US" sz="1600">
                <a:latin typeface="Arial" panose="020B0604020202020204" pitchFamily="34" charset="0"/>
                <a:ea typeface="Arial" panose="020B0604020202020204" pitchFamily="34" charset="0"/>
              </a:rPr>
              <a:t> (</a:t>
            </a:r>
            <a:r>
              <a:rPr lang="en-US" altLang="en-US" sz="1600" err="1">
                <a:latin typeface="Arial" panose="020B0604020202020204" pitchFamily="34" charset="0"/>
                <a:ea typeface="Arial" panose="020B0604020202020204" pitchFamily="34" charset="0"/>
              </a:rPr>
              <a:t>iCR</a:t>
            </a:r>
            <a:r>
              <a:rPr lang="en-US" altLang="en-US" sz="1600">
                <a:latin typeface="Arial" panose="020B0604020202020204" pitchFamily="34" charset="0"/>
                <a:ea typeface="Arial" panose="020B0604020202020204" pitchFamily="34" charset="0"/>
              </a:rPr>
              <a:t>) in Stage 1, the cohort will be stopped early for futility </a:t>
            </a:r>
          </a:p>
          <a:p>
            <a:pPr marL="457200" lvl="1" indent="-228600">
              <a:spcAft>
                <a:spcPts val="1200"/>
              </a:spcAft>
              <a:buClr>
                <a:schemeClr val="accent5"/>
              </a:buClr>
              <a:buFont typeface="Arial" panose="020B0604020202020204" pitchFamily="34" charset="0"/>
              <a:buChar char="−"/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If ≥2 participants demonstrate an </a:t>
            </a:r>
            <a:r>
              <a:rPr lang="en-US" altLang="en-US" sz="1600" err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iPR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or </a:t>
            </a:r>
            <a:r>
              <a:rPr lang="en-US" altLang="en-US" sz="1600" err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iCR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, 21 additional participants will be enrolled in that cohort in Stage 2</a:t>
            </a:r>
          </a:p>
          <a:p>
            <a:pPr marL="237744" indent="-237744">
              <a:spcAft>
                <a:spcPts val="1200"/>
              </a:spcAft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The target ORR is 25% in each of the part 2 cohorts</a:t>
            </a:r>
          </a:p>
          <a:p>
            <a:pPr marL="237744" indent="-237744">
              <a:spcAft>
                <a:spcPts val="1400"/>
              </a:spcAft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Part 2 objectives and endpoints are summarized in</a:t>
            </a:r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Table 1</a:t>
            </a:r>
            <a:endParaRPr lang="en-US" altLang="en-US" sz="1500" b="1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06D59E0-BBEA-C7D9-7D5F-4FD449A32369}"/>
              </a:ext>
            </a:extLst>
          </p:cNvPr>
          <p:cNvSpPr>
            <a:spLocks/>
          </p:cNvSpPr>
          <p:nvPr/>
        </p:nvSpPr>
        <p:spPr>
          <a:xfrm>
            <a:off x="737462" y="6422067"/>
            <a:ext cx="8620886" cy="169067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6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F67B254-2105-14CC-19D3-13AB09085598}"/>
              </a:ext>
            </a:extLst>
          </p:cNvPr>
          <p:cNvSpPr txBox="1"/>
          <p:nvPr/>
        </p:nvSpPr>
        <p:spPr>
          <a:xfrm>
            <a:off x="723174" y="6454317"/>
            <a:ext cx="8620888" cy="17220099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pPr marL="0" marR="0" lvl="0" indent="0" algn="l" defTabSz="27427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BACKGROUND</a:t>
            </a:r>
          </a:p>
          <a:p>
            <a:pPr marL="233363" indent="-233363" defTabSz="914400" eaLnBrk="0" fontAlgn="base" hangingPunct="0">
              <a:spcBef>
                <a:spcPct val="0"/>
              </a:spcBef>
              <a:spcAft>
                <a:spcPts val="12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Although single-agent immune checkpoint inhibitors (ICIs) show antitumor activity across multiple tumor types, only a minority of patients respond and fewer achieve durable responses,</a:t>
            </a:r>
            <a:r>
              <a:rPr lang="en-US" altLang="en-US" sz="1600" baseline="300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1,2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highlighting the need for additional immunomodulatory strategies to </a:t>
            </a:r>
            <a:b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</a:b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improve efficacy</a:t>
            </a:r>
          </a:p>
          <a:p>
            <a:pPr marL="233363" lvl="0" indent="-233363" defTabSz="914400" eaLnBrk="0" fontAlgn="base" hangingPunct="0">
              <a:spcBef>
                <a:spcPct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Transforming growth factor β (TGF-β) drives immunosuppression, T-cell exclusion and fibrogenesis in solid tumors, contributing to acquired ICI resistance</a:t>
            </a:r>
            <a:r>
              <a:rPr kumimoji="0" lang="en-US" alt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3,4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</a:t>
            </a:r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-223838" algn="l" defTabSz="914400" rtl="0" eaLnBrk="0" fontAlgn="base" latinLnBrk="0" hangingPunct="0">
              <a:spcBef>
                <a:spcPct val="0"/>
              </a:spcBef>
              <a:spcAft>
                <a:spcPts val="800"/>
              </a:spcAft>
              <a:buClr>
                <a:schemeClr val="accent5"/>
              </a:buClr>
              <a:buSzTx/>
              <a:buFont typeface="Arial" panose="020B0604020202020204" pitchFamily="34" charset="0"/>
              <a:buChar char="−"/>
              <a:tabLst/>
              <a:defRPr/>
            </a:pP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The integrins α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v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β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8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(expressed by tumor and/or immune cells) and α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v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β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1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(expressed by cancer-associated fibroblasts) activate latent TGF-β in the tumor microenvironment (TME) to promote immune escape</a:t>
            </a:r>
            <a:r>
              <a:rPr kumimoji="0" lang="en-US" alt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3,4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</a:t>
            </a:r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33363" lvl="0" indent="-233363" defTabSz="914400" eaLnBrk="0" fontAlgn="base" hangingPunct="0">
              <a:spcBef>
                <a:spcPct val="0"/>
              </a:spcBef>
              <a:spcAft>
                <a:spcPts val="12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PLN-101095 is a first-in-class, oral, dual α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v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β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8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/α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v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β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1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inhibitor that is designed to </a:t>
            </a:r>
            <a:r>
              <a:rPr kumimoji="0" lang="en-GB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block integrin α</a:t>
            </a:r>
            <a:r>
              <a:rPr kumimoji="0" lang="en-GB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V</a:t>
            </a:r>
            <a:r>
              <a:rPr kumimoji="0" lang="en-GB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β</a:t>
            </a:r>
            <a:r>
              <a:rPr kumimoji="0" lang="en-GB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8</a:t>
            </a:r>
            <a:r>
              <a:rPr kumimoji="0" lang="en-GB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and α</a:t>
            </a:r>
            <a:r>
              <a:rPr kumimoji="0" lang="en-GB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V</a:t>
            </a:r>
            <a:r>
              <a:rPr kumimoji="0" lang="en-GB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β</a:t>
            </a:r>
            <a:r>
              <a:rPr kumimoji="0" lang="en-GB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1</a:t>
            </a:r>
            <a:r>
              <a:rPr kumimoji="0" lang="en-GB" altLang="en-US" sz="1600" b="0" i="0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–</a:t>
            </a:r>
            <a:r>
              <a:rPr kumimoji="0" lang="en-GB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driven activation of TGF-β locally in the TME</a:t>
            </a:r>
            <a:r>
              <a:rPr kumimoji="0" lang="en-US" alt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3,5 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(</a:t>
            </a:r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Figure 1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) </a:t>
            </a:r>
            <a:endParaRPr kumimoji="0" lang="en-GB" alt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33363" marR="0" lvl="0" indent="-233363" algn="l" defTabSz="914400" rtl="0" eaLnBrk="0" fontAlgn="base" latinLnBrk="0" hangingPunct="0">
              <a:spcBef>
                <a:spcPct val="0"/>
              </a:spcBef>
              <a:spcAft>
                <a:spcPts val="1200"/>
              </a:spcAft>
              <a:buClr>
                <a:schemeClr val="accent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Inhibition of α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v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β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8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and α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v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β</a:t>
            </a:r>
            <a:r>
              <a:rPr kumimoji="0" lang="en-US" altLang="en-US" sz="1600" b="0" i="0" u="none" strike="noStrike" kern="1200" cap="none" spc="0" normalizeH="0" baseline="-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1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integrins blocks the activation of TGF-β in solid tumors to reduce immunosuppression, leading to a new or reinvigorated cancer immune response (</a:t>
            </a:r>
            <a:r>
              <a:rPr kumimoji="0" lang="en-US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Figure 1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)</a:t>
            </a:r>
            <a:r>
              <a:rPr kumimoji="0" lang="en-US" alt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3,5</a:t>
            </a:r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33363" marR="0" lvl="0" indent="-233363" algn="l" defTabSz="914400" rtl="0" eaLnBrk="0" fontAlgn="base" latinLnBrk="0" hangingPunct="0">
              <a:spcBef>
                <a:spcPct val="0"/>
              </a:spcBef>
              <a:spcAft>
                <a:spcPts val="800"/>
              </a:spcAft>
              <a:buClr>
                <a:schemeClr val="accent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PLN-101095 differs from past efforts to systemically target the active TGF-β cytokine </a:t>
            </a:r>
            <a:br>
              <a:rPr kumimoji="0" lang="en-GB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</a:br>
            <a:r>
              <a:rPr kumimoji="0" lang="en-GB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or TGF-β receptor kinase, </a:t>
            </a: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which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have produced limited antitumor responses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6</a:t>
            </a:r>
          </a:p>
          <a:p>
            <a:pPr marL="457200" marR="0" lvl="1" indent="-223838" algn="l" defTabSz="2742760" rtl="0" eaLnBrk="1" fontAlgn="auto" latinLnBrk="0" hangingPunct="1"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SzTx/>
              <a:buFontTx/>
              <a:buChar char="−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Latent TGF-β can signal through its receptors following integrin-induced localized conformational shifts, without the active cytokine being released from the </a:t>
            </a:r>
            <a:b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latent complex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7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457200" lvl="1" indent="-223838">
              <a:spcAft>
                <a:spcPts val="1200"/>
              </a:spcAft>
              <a:buClr>
                <a:schemeClr val="accent5"/>
              </a:buClr>
              <a:buFontTx/>
              <a:buChar char="−"/>
              <a:defRPr/>
            </a:pPr>
            <a:r>
              <a:rPr lang="en-US" sz="1600">
                <a:solidFill>
                  <a:srgbClr val="000000"/>
                </a:solidFill>
              </a:rPr>
              <a:t>PLN-101095 prevents integrin binding to the latent TGF-β complex, providing a novel </a:t>
            </a:r>
            <a:br>
              <a:rPr lang="en-US" sz="1600">
                <a:solidFill>
                  <a:srgbClr val="000000"/>
                </a:solidFill>
              </a:rPr>
            </a:br>
            <a:r>
              <a:rPr lang="en-US" sz="1600">
                <a:solidFill>
                  <a:srgbClr val="000000"/>
                </a:solidFill>
              </a:rPr>
              <a:t>point of intervention immediately </a:t>
            </a:r>
            <a:r>
              <a:rPr lang="en-US" sz="1600"/>
              <a:t>upstream of the TGF-β signaling pathway in solid tumors blocking activation of multiple TGF-</a:t>
            </a:r>
            <a:r>
              <a:rPr lang="el-GR" sz="1600"/>
              <a:t>β</a:t>
            </a:r>
            <a:r>
              <a:rPr lang="en-US" sz="1600"/>
              <a:t> isoforms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(Figure 2)</a:t>
            </a:r>
            <a:endParaRPr kumimoji="0" lang="en-GB" alt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33363" marR="0" lvl="0" indent="-233363" algn="l" defTabSz="2742760" rtl="0" eaLnBrk="1" fontAlgn="auto" latinLnBrk="0" hangingPunct="1">
              <a:spcBef>
                <a:spcPts val="0"/>
              </a:spcBef>
              <a:spcAft>
                <a:spcPts val="1200"/>
              </a:spcAft>
              <a:buClr>
                <a:schemeClr val="accent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Preclinical studies showed that PLN-101095 resensitized tumors to programmed cell death protein 1 (PD-1) inhibitors by reversing an ICI-resistant gene signature (high TGF-β/low interferon gamma [IFN-γ]) to an ICI-responsive state. In combination with anti–PD-1, it dose dependently reduced tumor volume and increased CD8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+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T-cell infiltration in multiple murine models compared with anti–PD-1 alone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8</a:t>
            </a:r>
          </a:p>
          <a:p>
            <a:pPr marL="233363" marR="0" lvl="0" indent="-233363" algn="l" defTabSz="2742760" rtl="0" eaLnBrk="1" fontAlgn="auto" latinLnBrk="0" hangingPunct="1"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Phase 1 trial of PLN-101095 (FORTIFY; NCT06270706) is an ongoing first-in-human, multicenter, open-label, dose-escalation/expansion study to evaluate the safety, tolerability, pharmacokinetics and preliminary evidence of antitumor activity of PLN-101095 as monotherapy (14 days) and in combination with pembrolizumab (anti–PD-1) in participants with advanced or metastatic solid tumors who have disease progression while on an ICI</a:t>
            </a:r>
          </a:p>
          <a:p>
            <a:pPr marL="457200" lvl="1" indent="-223838">
              <a:spcAft>
                <a:spcPts val="800"/>
              </a:spcAft>
              <a:buClr>
                <a:schemeClr val="accent5"/>
              </a:buClr>
              <a:buFontTx/>
              <a:buChar char="−"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dose-escalation phase (Part 1) </a:t>
            </a:r>
            <a:r>
              <a:rPr lang="en-US" sz="1600"/>
              <a:t>enrolled 16 participants across 10 solid tumor types at 5 dose levels (250 mg twice daily [BID] to 2000 mg BID) and has been completed, with all dose levels cleared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8</a:t>
            </a:r>
          </a:p>
          <a:p>
            <a:pPr marL="457200" marR="0" lvl="1" indent="-223838" algn="l" defTabSz="2742760" rtl="0" eaLnBrk="1" fontAlgn="auto" latinLnBrk="0" hangingPunct="1"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SzTx/>
              <a:buFontTx/>
              <a:buChar char="−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PLN-101095 was generally well tolerated in </a:t>
            </a:r>
            <a:r>
              <a:rPr lang="en-US" sz="1600">
                <a:solidFill>
                  <a:srgbClr val="000000"/>
                </a:solidFill>
                <a:latin typeface="Arial" panose="020B0604020202020204"/>
              </a:rPr>
              <a:t>P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art 1, with no new safety concerns emerging when the integrin inhibitor was combined with pembrolizumab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9</a:t>
            </a:r>
          </a:p>
          <a:p>
            <a:pPr marL="627063" marR="0" lvl="1" indent="-169863" algn="l" defTabSz="2742760" rtl="0" eaLnBrk="1" fontAlgn="auto" latinLnBrk="0" hangingPunct="1"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SzPct val="7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most comment treatment-related adverse event (TRAE) was rash (38%).</a:t>
            </a:r>
            <a:b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All occurrences of rash were Grade 1 or 2, and the majority of events occurred</a:t>
            </a:r>
            <a:b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with the first dose of pembrolizumab</a:t>
            </a:r>
          </a:p>
          <a:p>
            <a:pPr marL="627063" marR="0" lvl="0" indent="-169863" algn="l" defTabSz="2742760" rtl="0" eaLnBrk="1" fontAlgn="auto" latinLnBrk="0" hangingPunct="1"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SzPct val="7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Two serious TRAEs occurred: keratoacanthoma (Grade 2) and an immune-mediated hepatitis event (Grade 3; the single dose-limiting toxicity that led to discontinuation)</a:t>
            </a:r>
          </a:p>
          <a:p>
            <a:pPr marL="627063" marR="0" lvl="0" indent="-169863" algn="l" defTabSz="2742760" rtl="0" eaLnBrk="1" fontAlgn="auto" latinLnBrk="0" hangingPunct="1"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SzPct val="7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One additional TRAE of bullous dermatitis (Grade 2) led to drug discontinuation</a:t>
            </a:r>
          </a:p>
          <a:p>
            <a:pPr marL="457200" marR="0" lvl="1" indent="-223838" algn="l" defTabSz="2742760" rtl="0" eaLnBrk="1" fontAlgn="auto" latinLnBrk="0" hangingPunct="1"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SzTx/>
              <a:buFont typeface="Arial" panose="020B0604020202020204" pitchFamily="34" charset="0"/>
              <a:buChar char="−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Early signals of antitumor activity of PLN-101095 plus pembrolizumab were observed </a:t>
            </a:r>
            <a:b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4 participants in Part 1 with ICI secondary resistance at doses of 1000 mg BID </a:t>
            </a:r>
            <a:b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or greater </a:t>
            </a:r>
          </a:p>
          <a:p>
            <a:pPr marL="627063" lvl="0" indent="-169863">
              <a:spcAft>
                <a:spcPts val="800"/>
              </a:spcAft>
              <a:buClr>
                <a:schemeClr val="accent5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 </a:t>
            </a:r>
            <a:r>
              <a:rPr lang="en-US" sz="1600">
                <a:solidFill>
                  <a:srgbClr val="000000"/>
                </a:solidFill>
              </a:rPr>
              <a:t>participants with secondary resistance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the unconfirmed objective response rate (ORR) was 40% (confirmed ORR was 30%) and the disease control rate was 60%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(Figure 3)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9 </a:t>
            </a:r>
          </a:p>
          <a:p>
            <a:pPr marL="627063" lvl="0" indent="-169863">
              <a:spcAft>
                <a:spcPts val="800"/>
              </a:spcAft>
              <a:buClr>
                <a:schemeClr val="accent5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sz="1600">
                <a:solidFill>
                  <a:srgbClr val="000000"/>
                </a:solidFill>
              </a:rPr>
              <a:t>Clinically significant and durable responses were observed in 3 of 4 </a:t>
            </a:r>
            <a:r>
              <a:rPr lang="en-US" sz="1600"/>
              <a:t>responders (median duration of 19 months)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Figure 4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9</a:t>
            </a:r>
          </a:p>
          <a:p>
            <a:pPr marL="457200" lvl="0" indent="-223838">
              <a:spcAft>
                <a:spcPts val="800"/>
              </a:spcAft>
              <a:buClr>
                <a:schemeClr val="accent5"/>
              </a:buClr>
              <a:buFontTx/>
              <a:buChar char="−"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Elevated plasma IFN-</a:t>
            </a:r>
            <a:r>
              <a:rPr kumimoji="0" lang="el-GR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γ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 programmed death-ligand 1 (PD-L1) levels (known to be induced by IFN-</a:t>
            </a:r>
            <a:r>
              <a:rPr kumimoji="0" lang="el-GR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γ)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were observed only in responding </a:t>
            </a:r>
            <a:r>
              <a:rPr lang="en-US" sz="1600">
                <a:solidFill>
                  <a:srgbClr val="000000"/>
                </a:solidFill>
              </a:rPr>
              <a:t>participants </a:t>
            </a:r>
            <a:r>
              <a:rPr lang="en-US" sz="1600"/>
              <a:t>during the monotherapy period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9</a:t>
            </a:r>
          </a:p>
          <a:p>
            <a:pPr marL="457200" marR="0" lvl="0" indent="-223838" algn="l" defTabSz="2742760" rtl="0" eaLnBrk="1" fontAlgn="auto" latinLnBrk="0" hangingPunct="1"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SzTx/>
              <a:buFontTx/>
              <a:buChar char="−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Part 2 expansion cohorts were determined based on Part 1 efficacy signals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9</a:t>
            </a:r>
            <a:endParaRPr kumimoji="0" lang="en-US" sz="1500" b="0" i="0" u="none" strike="noStrike" kern="120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BE1BBA11-5910-7183-01A1-5F169DCCCAEC}"/>
              </a:ext>
            </a:extLst>
          </p:cNvPr>
          <p:cNvSpPr>
            <a:spLocks/>
          </p:cNvSpPr>
          <p:nvPr/>
        </p:nvSpPr>
        <p:spPr>
          <a:xfrm>
            <a:off x="737462" y="28456819"/>
            <a:ext cx="8620884" cy="2724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6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DFD5516-EADB-2B0F-11FC-D1F20B23F378}"/>
              </a:ext>
            </a:extLst>
          </p:cNvPr>
          <p:cNvSpPr txBox="1"/>
          <p:nvPr/>
        </p:nvSpPr>
        <p:spPr>
          <a:xfrm>
            <a:off x="723174" y="28497437"/>
            <a:ext cx="8640023" cy="2709460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pPr>
              <a:lnSpc>
                <a:spcPct val="90000"/>
              </a:lnSpc>
              <a:spcAft>
                <a:spcPts val="1400"/>
              </a:spcAft>
            </a:pPr>
            <a:r>
              <a:rPr lang="en-US" sz="2800" b="1">
                <a:solidFill>
                  <a:schemeClr val="accent2"/>
                </a:solidFill>
              </a:rPr>
              <a:t>PATIENT ELIGIBILITY AND TREATMENT </a:t>
            </a:r>
            <a:br>
              <a:rPr lang="en-US" sz="2800" b="1">
                <a:solidFill>
                  <a:schemeClr val="accent2"/>
                </a:solidFill>
              </a:rPr>
            </a:br>
            <a:r>
              <a:rPr lang="en-US" sz="2800" b="1">
                <a:solidFill>
                  <a:schemeClr val="accent2"/>
                </a:solidFill>
              </a:rPr>
              <a:t>IN PART 2</a:t>
            </a:r>
          </a:p>
          <a:p>
            <a:pPr marL="237744" indent="-237744">
              <a:spcAft>
                <a:spcPts val="1200"/>
              </a:spcAft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Based on Part 1 safety data and efficacy signals,</a:t>
            </a:r>
            <a:r>
              <a:rPr lang="en-US" altLang="en-US" sz="1600" baseline="300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9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the PLN-101095 dose of 1000 mg BID is being evaluated in Part 2 in three patient cohorts</a:t>
            </a:r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(Table 2)</a:t>
            </a:r>
          </a:p>
          <a:p>
            <a:pPr marL="237744" indent="-237744">
              <a:spcAft>
                <a:spcPts val="400"/>
              </a:spcAft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Part 2 will be conducted in adults with histologically or cytologically confirmed advanced or metastatic solid tumors and evidence of secondary resistance to an anti–PD-(L)1 treatment </a:t>
            </a:r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(Table 3)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9A7CFF1F-3848-FD11-F993-3BC49FD7F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281" y="647456"/>
            <a:ext cx="29622847" cy="2445383"/>
          </a:xfrm>
        </p:spPr>
        <p:txBody>
          <a:bodyPr>
            <a:normAutofit/>
          </a:bodyPr>
          <a:lstStyle/>
          <a:p>
            <a:r>
              <a:rPr lang="en-US" sz="5400"/>
              <a:t>Trial in Progress: Cohort Expansion of a Phase I Study of PLN-101095, </a:t>
            </a:r>
            <a:br>
              <a:rPr lang="en-US" sz="5400"/>
            </a:br>
            <a:r>
              <a:rPr lang="en-US" sz="5400"/>
              <a:t>a First-in-Class Dual </a:t>
            </a:r>
            <a:r>
              <a:rPr lang="en-US" altLang="en-US" sz="5400">
                <a:ea typeface="Arial" panose="020B0604020202020204" pitchFamily="34" charset="0"/>
              </a:rPr>
              <a:t>α</a:t>
            </a:r>
            <a:r>
              <a:rPr lang="en-US" altLang="en-US" sz="5400" baseline="-30000">
                <a:ea typeface="Arial" panose="020B0604020202020204" pitchFamily="34" charset="0"/>
              </a:rPr>
              <a:t>v</a:t>
            </a:r>
            <a:r>
              <a:rPr lang="en-US" altLang="en-US" sz="5400">
                <a:ea typeface="Arial" panose="020B0604020202020204" pitchFamily="34" charset="0"/>
              </a:rPr>
              <a:t>β</a:t>
            </a:r>
            <a:r>
              <a:rPr lang="en-US" altLang="en-US" sz="5400" baseline="-30000">
                <a:ea typeface="Arial" panose="020B0604020202020204" pitchFamily="34" charset="0"/>
              </a:rPr>
              <a:t>8</a:t>
            </a:r>
            <a:r>
              <a:rPr lang="en-US" altLang="en-US" sz="5400" b="0" baseline="-30000">
                <a:solidFill>
                  <a:srgbClr val="000000"/>
                </a:solidFill>
                <a:ea typeface="Arial" panose="020B0604020202020204" pitchFamily="34" charset="0"/>
              </a:rPr>
              <a:t> </a:t>
            </a:r>
            <a:r>
              <a:rPr lang="en-US" sz="5400"/>
              <a:t>/α</a:t>
            </a:r>
            <a:r>
              <a:rPr lang="en-US" sz="5400" baseline="-25000"/>
              <a:t>v</a:t>
            </a:r>
            <a:r>
              <a:rPr lang="en-US" sz="5400"/>
              <a:t>β</a:t>
            </a:r>
            <a:r>
              <a:rPr lang="en-US" sz="5400" baseline="-25000"/>
              <a:t>1</a:t>
            </a:r>
            <a:r>
              <a:rPr lang="en-US" sz="5400"/>
              <a:t> Integrin Inhibitor, in Combination with Pembrolizumab </a:t>
            </a:r>
            <a:br>
              <a:rPr lang="en-US" sz="5400"/>
            </a:br>
            <a:r>
              <a:rPr lang="en-US" sz="5400"/>
              <a:t>in Patients With Advanced Solid Tumors Refractory to Immune Checkpoint Inhibitors </a:t>
            </a: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C9FBFFDC-399C-C40A-92F4-B7EB1C33C5B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119280" y="3346488"/>
            <a:ext cx="29622847" cy="1937891"/>
          </a:xfrm>
        </p:spPr>
        <p:txBody>
          <a:bodyPr lIns="0">
            <a:noAutofit/>
          </a:bodyPr>
          <a:lstStyle/>
          <a:p>
            <a:r>
              <a:rPr lang="en-US" sz="2700" b="1" dirty="0">
                <a:solidFill>
                  <a:schemeClr val="bg1"/>
                </a:solidFill>
              </a:rPr>
              <a:t>Timothy A. Yap, MBBS, PhD, FRCP</a:t>
            </a:r>
            <a:r>
              <a:rPr lang="en-US" sz="2700" b="1" baseline="30000" dirty="0">
                <a:solidFill>
                  <a:schemeClr val="bg1"/>
                </a:solidFill>
              </a:rPr>
              <a:t>1</a:t>
            </a:r>
            <a:r>
              <a:rPr lang="en-US" sz="2700" b="1" dirty="0">
                <a:solidFill>
                  <a:schemeClr val="bg1"/>
                </a:solidFill>
              </a:rPr>
              <a:t>; James L. Gulley, MD, PhD</a:t>
            </a:r>
            <a:r>
              <a:rPr lang="en-US" sz="2700" b="1" baseline="30000" dirty="0">
                <a:solidFill>
                  <a:schemeClr val="bg1"/>
                </a:solidFill>
              </a:rPr>
              <a:t>2</a:t>
            </a:r>
            <a:r>
              <a:rPr lang="en-US" sz="2700" b="1" dirty="0">
                <a:solidFill>
                  <a:schemeClr val="bg1"/>
                </a:solidFill>
              </a:rPr>
              <a:t>; Manish Sharma, MD</a:t>
            </a:r>
            <a:r>
              <a:rPr lang="en-US" sz="2700" b="1" baseline="30000" dirty="0">
                <a:solidFill>
                  <a:schemeClr val="bg1"/>
                </a:solidFill>
              </a:rPr>
              <a:t>3</a:t>
            </a:r>
            <a:r>
              <a:rPr lang="en-US" sz="2700" b="1" dirty="0">
                <a:solidFill>
                  <a:schemeClr val="bg1"/>
                </a:solidFill>
              </a:rPr>
              <a:t>; Chris N. Barnes, PhD</a:t>
            </a:r>
            <a:r>
              <a:rPr lang="en-US" sz="2700" b="1" baseline="30000" dirty="0">
                <a:solidFill>
                  <a:schemeClr val="bg1"/>
                </a:solidFill>
              </a:rPr>
              <a:t>4</a:t>
            </a:r>
            <a:r>
              <a:rPr lang="en-US" sz="2700" b="1" dirty="0">
                <a:solidFill>
                  <a:schemeClr val="bg1"/>
                </a:solidFill>
              </a:rPr>
              <a:t>; Martin </a:t>
            </a:r>
            <a:r>
              <a:rPr lang="en-US" sz="2700" b="1" dirty="0" err="1">
                <a:solidFill>
                  <a:schemeClr val="bg1"/>
                </a:solidFill>
              </a:rPr>
              <a:t>Decaris</a:t>
            </a:r>
            <a:r>
              <a:rPr lang="en-US" sz="2700" b="1" dirty="0">
                <a:solidFill>
                  <a:schemeClr val="bg1"/>
                </a:solidFill>
              </a:rPr>
              <a:t>, PhD</a:t>
            </a:r>
            <a:r>
              <a:rPr lang="en-US" sz="2700" b="1" baseline="30000" dirty="0">
                <a:solidFill>
                  <a:schemeClr val="bg1"/>
                </a:solidFill>
              </a:rPr>
              <a:t>4</a:t>
            </a:r>
            <a:r>
              <a:rPr lang="en-US" sz="2700" b="1" dirty="0">
                <a:solidFill>
                  <a:schemeClr val="bg1"/>
                </a:solidFill>
              </a:rPr>
              <a:t>; Jenny Amaya-Amaya, MD, MSc</a:t>
            </a:r>
            <a:r>
              <a:rPr lang="en-US" sz="2700" b="1" baseline="30000" dirty="0">
                <a:solidFill>
                  <a:schemeClr val="bg1"/>
                </a:solidFill>
              </a:rPr>
              <a:t>4</a:t>
            </a:r>
            <a:r>
              <a:rPr lang="en-US" sz="2700" b="1" dirty="0">
                <a:solidFill>
                  <a:schemeClr val="bg1"/>
                </a:solidFill>
              </a:rPr>
              <a:t> </a:t>
            </a:r>
          </a:p>
          <a:p>
            <a:r>
              <a:rPr lang="en-US" sz="2400" baseline="30000" dirty="0">
                <a:solidFill>
                  <a:schemeClr val="bg1"/>
                </a:solidFill>
              </a:rPr>
              <a:t>1</a:t>
            </a:r>
            <a:r>
              <a:rPr lang="en-US" sz="2400" dirty="0">
                <a:solidFill>
                  <a:schemeClr val="bg1"/>
                </a:solidFill>
              </a:rPr>
              <a:t>The University of Texas MD Anderson Cancer Center, Houston, TX, USA; </a:t>
            </a:r>
            <a:r>
              <a:rPr lang="en-US" sz="2400" baseline="30000" dirty="0">
                <a:solidFill>
                  <a:schemeClr val="bg1"/>
                </a:solidFill>
              </a:rPr>
              <a:t>2</a:t>
            </a:r>
            <a:r>
              <a:rPr lang="en-US" sz="2400" dirty="0">
                <a:solidFill>
                  <a:schemeClr val="bg1"/>
                </a:solidFill>
              </a:rPr>
              <a:t>NCI Center for Cancer Research, Bethesda, MD, USA; </a:t>
            </a:r>
            <a:r>
              <a:rPr lang="en-US" sz="2400" baseline="30000" dirty="0">
                <a:solidFill>
                  <a:schemeClr val="bg1"/>
                </a:solidFill>
              </a:rPr>
              <a:t>3</a:t>
            </a:r>
            <a:r>
              <a:rPr lang="en-US" sz="2400" dirty="0">
                <a:solidFill>
                  <a:schemeClr val="bg1"/>
                </a:solidFill>
              </a:rPr>
              <a:t>START Midwest, Grand Rapids, MI, USA;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baseline="30000" dirty="0">
                <a:solidFill>
                  <a:schemeClr val="bg1"/>
                </a:solidFill>
              </a:rPr>
              <a:t>4</a:t>
            </a:r>
            <a:r>
              <a:rPr lang="en-US" sz="2400" dirty="0">
                <a:solidFill>
                  <a:schemeClr val="bg1"/>
                </a:solidFill>
              </a:rPr>
              <a:t>Pliant Therapeutics Inc., South San Francisco, CA, USA</a:t>
            </a:r>
            <a:endParaRPr lang="en-US" sz="28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B795321-2749-0DD9-FF88-59C023116847}"/>
              </a:ext>
            </a:extLst>
          </p:cNvPr>
          <p:cNvSpPr txBox="1"/>
          <p:nvPr/>
        </p:nvSpPr>
        <p:spPr>
          <a:xfrm>
            <a:off x="737548" y="35349236"/>
            <a:ext cx="8627235" cy="1384995"/>
          </a:xfrm>
          <a:prstGeom prst="rect">
            <a:avLst/>
          </a:prstGeom>
          <a:noFill/>
        </p:spPr>
        <p:txBody>
          <a:bodyPr wrap="square" lIns="182880" rtlCol="0" anchor="b">
            <a:spAutoFit/>
          </a:bodyPr>
          <a:lstStyle/>
          <a:p>
            <a:r>
              <a:rPr lang="en-US" sz="1400" b="1"/>
              <a:t>References:</a:t>
            </a:r>
            <a:r>
              <a:rPr lang="en-US" sz="1400"/>
              <a:t> 1. Mariniello A, et al. </a:t>
            </a:r>
            <a:r>
              <a:rPr lang="en-US" sz="1400" i="1" err="1"/>
              <a:t>BioDrugs</a:t>
            </a:r>
            <a:r>
              <a:rPr lang="en-US" sz="1400"/>
              <a:t>. 2025;39:215-235. 2. Marei HE, et al. </a:t>
            </a:r>
            <a:r>
              <a:rPr lang="en-US" sz="1400" i="1"/>
              <a:t>Cancer Cell Int. </a:t>
            </a:r>
            <a:r>
              <a:rPr lang="en-US" sz="1400"/>
              <a:t>2023;23:64. 3. Kothari V, et al. </a:t>
            </a:r>
            <a:r>
              <a:rPr lang="en-US" sz="1400" i="1"/>
              <a:t>J </a:t>
            </a:r>
            <a:r>
              <a:rPr lang="en-US" sz="1400" i="1" err="1"/>
              <a:t>Immunother</a:t>
            </a:r>
            <a:r>
              <a:rPr lang="en-US" sz="1400" i="1"/>
              <a:t> Cancer. </a:t>
            </a:r>
            <a:r>
              <a:rPr lang="en-US" sz="1400"/>
              <a:t>2022;10(suppl 2). Abstract 1352. 4. </a:t>
            </a:r>
            <a:r>
              <a:rPr lang="en-US" sz="1400" err="1"/>
              <a:t>Lainé</a:t>
            </a:r>
            <a:r>
              <a:rPr lang="en-US" sz="1400"/>
              <a:t> A, et al. </a:t>
            </a:r>
            <a:r>
              <a:rPr lang="en-US" sz="1400" i="1"/>
              <a:t>Nat Comm.</a:t>
            </a:r>
            <a:r>
              <a:rPr lang="en-US" sz="1400"/>
              <a:t> 2021;12:6228. 5. Kothari V, et al. </a:t>
            </a:r>
            <a:r>
              <a:rPr lang="en-US" sz="1400" i="1"/>
              <a:t>J </a:t>
            </a:r>
            <a:r>
              <a:rPr lang="en-US" sz="1400" i="1" err="1"/>
              <a:t>Immunother</a:t>
            </a:r>
            <a:r>
              <a:rPr lang="en-US" sz="1400" i="1"/>
              <a:t> Cancer.</a:t>
            </a:r>
            <a:r>
              <a:rPr lang="en-US" sz="1400"/>
              <a:t> 2023;11(suppl 1). Abstract 464.</a:t>
            </a:r>
            <a:br>
              <a:rPr lang="en-US" sz="1400"/>
            </a:br>
            <a:r>
              <a:rPr lang="en-US" sz="1400"/>
              <a:t>6. Jing H, et al. </a:t>
            </a:r>
            <a:r>
              <a:rPr lang="en-US" sz="1400" i="1"/>
              <a:t>Front Oncol. </a:t>
            </a:r>
            <a:r>
              <a:rPr lang="en-US" sz="1400"/>
              <a:t>2025;15:1489701. 7. Campbell MG, et al. </a:t>
            </a:r>
            <a:r>
              <a:rPr lang="en-US" sz="1400" i="1"/>
              <a:t>Cell. </a:t>
            </a:r>
            <a:r>
              <a:rPr lang="en-US" sz="1400"/>
              <a:t>2020;180:490-501.e16.</a:t>
            </a:r>
            <a:br>
              <a:rPr lang="en-US" sz="1400"/>
            </a:br>
            <a:r>
              <a:rPr lang="en-US" sz="1400"/>
              <a:t>8. Daud A, et al. </a:t>
            </a:r>
            <a:r>
              <a:rPr lang="en-US" sz="1400" i="1"/>
              <a:t>J </a:t>
            </a:r>
            <a:r>
              <a:rPr lang="en-US" sz="1400" i="1" err="1"/>
              <a:t>Immunother</a:t>
            </a:r>
            <a:r>
              <a:rPr lang="en-US" sz="1400" i="1"/>
              <a:t> Cancer. </a:t>
            </a:r>
            <a:r>
              <a:rPr lang="en-US" sz="1400"/>
              <a:t>2023;11(suppl 1). Abstract 714. 9. Yap TA, et al. AACR 2026.</a:t>
            </a:r>
            <a:br>
              <a:rPr lang="en-US" sz="1400"/>
            </a:br>
            <a:r>
              <a:rPr lang="en-US" sz="1400"/>
              <a:t>10. Kluger H, et al. </a:t>
            </a:r>
            <a:r>
              <a:rPr lang="en-US" sz="1400" i="1"/>
              <a:t>J </a:t>
            </a:r>
            <a:r>
              <a:rPr lang="en-US" sz="1400" i="1" err="1"/>
              <a:t>Immunother</a:t>
            </a:r>
            <a:r>
              <a:rPr lang="en-US" sz="1400" i="1"/>
              <a:t> Cancer</a:t>
            </a:r>
            <a:r>
              <a:rPr lang="en-US" sz="1400"/>
              <a:t>. 2023;11(3):e005921.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44318E3-1853-9BB1-7D56-57AC6748B761}"/>
              </a:ext>
            </a:extLst>
          </p:cNvPr>
          <p:cNvSpPr txBox="1"/>
          <p:nvPr/>
        </p:nvSpPr>
        <p:spPr>
          <a:xfrm>
            <a:off x="12249492" y="37768301"/>
            <a:ext cx="8419416" cy="400110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sz="1400"/>
              <a:t>Copyright © 2026 Pliant Therapeutics Inc. | All Rights Reserved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16BB940-E2CA-C610-D7C8-BFAC305A9DCB}"/>
              </a:ext>
            </a:extLst>
          </p:cNvPr>
          <p:cNvSpPr>
            <a:spLocks/>
          </p:cNvSpPr>
          <p:nvPr/>
        </p:nvSpPr>
        <p:spPr>
          <a:xfrm>
            <a:off x="23545800" y="6422067"/>
            <a:ext cx="8648700" cy="2976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6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1" name="Picture 90">
            <a:extLst>
              <a:ext uri="{FF2B5EF4-FFF2-40B4-BE49-F238E27FC236}">
                <a16:creationId xmlns:a16="http://schemas.microsoft.com/office/drawing/2014/main" id="{12AD8C7F-982B-A120-0059-91ED6AB14D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9835" y="11369541"/>
            <a:ext cx="4710946" cy="5253173"/>
          </a:xfrm>
          <a:prstGeom prst="rect">
            <a:avLst/>
          </a:prstGeom>
          <a:noFill/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0ED69BF7-CC2E-56BA-9C53-B38AFD1F6838}"/>
              </a:ext>
            </a:extLst>
          </p:cNvPr>
          <p:cNvSpPr txBox="1"/>
          <p:nvPr/>
        </p:nvSpPr>
        <p:spPr>
          <a:xfrm>
            <a:off x="23554480" y="6424674"/>
            <a:ext cx="8648700" cy="677108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2000" b="1">
                <a:solidFill>
                  <a:schemeClr val="accent1"/>
                </a:solidFill>
              </a:rPr>
              <a:t>Table 1. </a:t>
            </a:r>
            <a: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Objectives and Endpoints for Part 2 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AE1AED2-04F1-3F39-EBAD-3490968223C6}"/>
              </a:ext>
            </a:extLst>
          </p:cNvPr>
          <p:cNvSpPr>
            <a:spLocks/>
          </p:cNvSpPr>
          <p:nvPr/>
        </p:nvSpPr>
        <p:spPr>
          <a:xfrm>
            <a:off x="10068772" y="6422068"/>
            <a:ext cx="12791228" cy="30595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6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300FB7D-5FF3-EDFC-78ED-E7A809555C81}"/>
              </a:ext>
            </a:extLst>
          </p:cNvPr>
          <p:cNvSpPr txBox="1"/>
          <p:nvPr/>
        </p:nvSpPr>
        <p:spPr>
          <a:xfrm>
            <a:off x="10086129" y="6418162"/>
            <a:ext cx="6377236" cy="1154162"/>
          </a:xfrm>
          <a:prstGeom prst="rect">
            <a:avLst/>
          </a:prstGeom>
          <a:noFill/>
        </p:spPr>
        <p:txBody>
          <a:bodyPr wrap="square" lIns="182880" tIns="182880" rIns="182880" rtlCol="0">
            <a:spAutoFit/>
          </a:bodyPr>
          <a:lstStyle/>
          <a:p>
            <a:r>
              <a:rPr lang="en-US" sz="2000" b="1">
                <a:solidFill>
                  <a:schemeClr val="accent1"/>
                </a:solidFill>
              </a:rPr>
              <a:t>Figure 1. </a:t>
            </a:r>
            <a:r>
              <a:rPr kumimoji="0" lang="en-US" sz="200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PLN-101095 Mechanism of Action: </a:t>
            </a:r>
            <a:r>
              <a:rPr kumimoji="0" lang="en-GB" sz="200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Inhibition of Integrin α</a:t>
            </a:r>
            <a:r>
              <a:rPr kumimoji="0" lang="en-GB" sz="2000" i="0" u="none" strike="noStrike" kern="1200" cap="none" spc="0" normalizeH="0" baseline="-2500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  <a:r>
              <a:rPr kumimoji="0" lang="en-GB" sz="200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β</a:t>
            </a:r>
            <a:r>
              <a:rPr kumimoji="0" lang="en-GB" sz="2000" i="0" u="none" strike="noStrike" kern="1200" cap="none" spc="0" normalizeH="0" baseline="-2500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</a:t>
            </a:r>
            <a:r>
              <a:rPr kumimoji="0" lang="en-GB" sz="200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α</a:t>
            </a:r>
            <a:r>
              <a:rPr kumimoji="0" lang="en-GB" sz="2000" i="0" u="none" strike="noStrike" kern="1200" cap="none" spc="0" normalizeH="0" baseline="-2500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  <a:r>
              <a:rPr kumimoji="0" lang="en-GB" sz="200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β</a:t>
            </a:r>
            <a:r>
              <a:rPr kumimoji="0" lang="en-GB" sz="2000" i="0" u="none" strike="noStrike" kern="1200" cap="none" spc="0" normalizeH="0" baseline="-2500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en-GB" sz="200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Blocks Activation of TGF-β,</a:t>
            </a:r>
            <a:r>
              <a:rPr kumimoji="0" lang="en-US" sz="200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Reinvigorating the Immune Response</a:t>
            </a:r>
            <a:endParaRPr lang="en-US" sz="200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 Placeholder 12">
            <a:extLst>
              <a:ext uri="{FF2B5EF4-FFF2-40B4-BE49-F238E27FC236}">
                <a16:creationId xmlns:a16="http://schemas.microsoft.com/office/drawing/2014/main" id="{84E2B775-4260-4DCC-6691-BD71B53151F8}"/>
              </a:ext>
            </a:extLst>
          </p:cNvPr>
          <p:cNvSpPr txBox="1">
            <a:spLocks/>
          </p:cNvSpPr>
          <p:nvPr/>
        </p:nvSpPr>
        <p:spPr>
          <a:xfrm>
            <a:off x="10086129" y="11723369"/>
            <a:ext cx="6172200" cy="553998"/>
          </a:xfrm>
          <a:prstGeom prst="rect">
            <a:avLst/>
          </a:prstGeom>
        </p:spPr>
        <p:txBody>
          <a:bodyPr vert="horz" wrap="square" lIns="182880" tIns="91440" rIns="182880" bIns="91440" rtlCol="0" anchor="t">
            <a:spAutoFit/>
          </a:bodyPr>
          <a:lstStyle>
            <a:lvl1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Cambria" panose="02040503050406030204" pitchFamily="18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r>
              <a:rPr lang="en-US" sz="1200">
                <a:solidFill>
                  <a:schemeClr val="tx1"/>
                </a:solidFill>
              </a:rPr>
              <a:t>CAF, cancer-associated fibroblast; IFN-γ, interferon gamma; MHC, major histocompatibility complex; TGF-β, transforming growth factor beta.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8580DFE-E39D-0A39-147D-462F6D6D76B4}"/>
              </a:ext>
            </a:extLst>
          </p:cNvPr>
          <p:cNvSpPr txBox="1"/>
          <p:nvPr/>
        </p:nvSpPr>
        <p:spPr>
          <a:xfrm>
            <a:off x="16476744" y="6418162"/>
            <a:ext cx="6383255" cy="1154162"/>
          </a:xfrm>
          <a:prstGeom prst="rect">
            <a:avLst/>
          </a:prstGeom>
          <a:noFill/>
        </p:spPr>
        <p:txBody>
          <a:bodyPr wrap="square" lIns="182880" tIns="182880" rIns="182880" rtlCol="0">
            <a:spAutoFit/>
          </a:bodyPr>
          <a:lstStyle/>
          <a:p>
            <a:r>
              <a:rPr lang="en-US" sz="2000" b="1">
                <a:solidFill>
                  <a:schemeClr val="accent1"/>
                </a:solidFill>
              </a:rPr>
              <a:t>Figure 2. </a:t>
            </a:r>
            <a: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Integrin Inhibition Represents a Novel Point of Intervention in the TGF-</a:t>
            </a:r>
            <a:r>
              <a:rPr lang="el-GR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 </a:t>
            </a:r>
            <a: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Signaling Pathway in Solid Tumors</a:t>
            </a:r>
          </a:p>
        </p:txBody>
      </p:sp>
      <p:sp>
        <p:nvSpPr>
          <p:cNvPr id="60" name="Text Placeholder 12">
            <a:extLst>
              <a:ext uri="{FF2B5EF4-FFF2-40B4-BE49-F238E27FC236}">
                <a16:creationId xmlns:a16="http://schemas.microsoft.com/office/drawing/2014/main" id="{DBB10E7D-1C91-A6C4-8B96-2827212AD6A3}"/>
              </a:ext>
            </a:extLst>
          </p:cNvPr>
          <p:cNvSpPr txBox="1">
            <a:spLocks/>
          </p:cNvSpPr>
          <p:nvPr/>
        </p:nvSpPr>
        <p:spPr>
          <a:xfrm>
            <a:off x="16459200" y="11723369"/>
            <a:ext cx="6400800" cy="738664"/>
          </a:xfrm>
          <a:prstGeom prst="rect">
            <a:avLst/>
          </a:prstGeom>
        </p:spPr>
        <p:txBody>
          <a:bodyPr vert="horz" wrap="square" lIns="182880" tIns="91440" rIns="182880" bIns="91440" rtlCol="0" anchor="t">
            <a:spAutoFit/>
          </a:bodyPr>
          <a:lstStyle>
            <a:lvl1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Cambria" panose="02040503050406030204" pitchFamily="18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chemeClr val="tx1"/>
                </a:solidFill>
              </a:rPr>
              <a:t>GARP, glycoprotein A repetitions predominant; LRRC33, leucine-rich repeat-containing protein 33; LTGF-</a:t>
            </a:r>
            <a:r>
              <a:rPr lang="el-GR" sz="1200">
                <a:solidFill>
                  <a:schemeClr val="tx1"/>
                </a:solidFill>
              </a:rPr>
              <a:t>β, </a:t>
            </a:r>
            <a:r>
              <a:rPr lang="en-US" sz="1200">
                <a:solidFill>
                  <a:schemeClr val="tx1"/>
                </a:solidFill>
              </a:rPr>
              <a:t>latent transforming growth factor beta; TGF-</a:t>
            </a:r>
            <a:r>
              <a:rPr lang="el-GR" sz="1200">
                <a:solidFill>
                  <a:schemeClr val="tx1"/>
                </a:solidFill>
              </a:rPr>
              <a:t>β, </a:t>
            </a:r>
            <a:r>
              <a:rPr lang="en-US" sz="1200">
                <a:solidFill>
                  <a:schemeClr val="tx1"/>
                </a:solidFill>
              </a:rPr>
              <a:t>transforming growth factor beta.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F73750F-C5B0-8136-D9BB-655A4D485456}"/>
              </a:ext>
            </a:extLst>
          </p:cNvPr>
          <p:cNvSpPr txBox="1"/>
          <p:nvPr/>
        </p:nvSpPr>
        <p:spPr>
          <a:xfrm>
            <a:off x="10086129" y="12586150"/>
            <a:ext cx="12602111" cy="800219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r>
              <a:rPr lang="en-US" sz="2000" b="1">
                <a:solidFill>
                  <a:schemeClr val="accent1"/>
                </a:solidFill>
              </a:rPr>
              <a:t>Figure 3. </a:t>
            </a:r>
            <a: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Activity of PLN-101095 in Combination With Pembrolizumab as Treatment for Solid Tumors (Including Those With Secondary Resistance to ICIs) in Part 1 of the Phase 1a/1b Trial</a:t>
            </a:r>
            <a:r>
              <a:rPr lang="en-US" sz="2000" baseline="30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85" name="Text Placeholder 12">
            <a:extLst>
              <a:ext uri="{FF2B5EF4-FFF2-40B4-BE49-F238E27FC236}">
                <a16:creationId xmlns:a16="http://schemas.microsoft.com/office/drawing/2014/main" id="{31E27F8B-C136-6C64-DF6D-85A0E4E15380}"/>
              </a:ext>
            </a:extLst>
          </p:cNvPr>
          <p:cNvSpPr txBox="1">
            <a:spLocks/>
          </p:cNvSpPr>
          <p:nvPr/>
        </p:nvSpPr>
        <p:spPr>
          <a:xfrm>
            <a:off x="10086129" y="17493686"/>
            <a:ext cx="12801602" cy="923330"/>
          </a:xfrm>
          <a:prstGeom prst="rect">
            <a:avLst/>
          </a:prstGeom>
        </p:spPr>
        <p:txBody>
          <a:bodyPr vert="horz" wrap="square" lIns="182880" tIns="91440" rIns="182880" bIns="91440" rtlCol="0" anchor="t">
            <a:spAutoFit/>
          </a:bodyPr>
          <a:lstStyle>
            <a:lvl1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Cambria" panose="02040503050406030204" pitchFamily="18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r>
              <a:rPr lang="en-US" sz="1200">
                <a:solidFill>
                  <a:schemeClr val="tx1"/>
                </a:solidFill>
              </a:rPr>
              <a:t>Data as of Feb 27, 2026. </a:t>
            </a:r>
            <a:br>
              <a:rPr lang="en-US" sz="1200">
                <a:solidFill>
                  <a:schemeClr val="tx1"/>
                </a:solidFill>
              </a:rPr>
            </a:br>
            <a:r>
              <a:rPr lang="en-US" sz="1200">
                <a:solidFill>
                  <a:schemeClr val="tx1"/>
                </a:solidFill>
              </a:rPr>
              <a:t>BID, twice daily; BOR, best overall response; CCA, clear cell adenocarcinoma; CR, complete response; CRC, colorectal cancer; HNSCC, head and neck squamous cell carcinoma; </a:t>
            </a:r>
            <a:br>
              <a:rPr lang="en-US" sz="1200">
                <a:solidFill>
                  <a:schemeClr val="tx1"/>
                </a:solidFill>
              </a:rPr>
            </a:br>
            <a:r>
              <a:rPr lang="en-US" sz="1200">
                <a:solidFill>
                  <a:schemeClr val="tx1"/>
                </a:solidFill>
              </a:rPr>
              <a:t>ICI, immune checkpoint inhibitor; </a:t>
            </a:r>
            <a:r>
              <a:rPr lang="en-US" sz="1200" err="1">
                <a:solidFill>
                  <a:schemeClr val="tx1"/>
                </a:solidFill>
              </a:rPr>
              <a:t>iPR</a:t>
            </a:r>
            <a:r>
              <a:rPr lang="en-US" sz="1200">
                <a:solidFill>
                  <a:schemeClr val="tx1"/>
                </a:solidFill>
              </a:rPr>
              <a:t>, partial response per </a:t>
            </a:r>
            <a:r>
              <a:rPr lang="en-US" sz="1200" err="1">
                <a:solidFill>
                  <a:schemeClr val="tx1"/>
                </a:solidFill>
              </a:rPr>
              <a:t>iRECIST</a:t>
            </a:r>
            <a:r>
              <a:rPr lang="en-US" sz="1200">
                <a:solidFill>
                  <a:schemeClr val="tx1"/>
                </a:solidFill>
              </a:rPr>
              <a:t>; </a:t>
            </a:r>
            <a:r>
              <a:rPr lang="en-US" sz="1200" err="1">
                <a:solidFill>
                  <a:schemeClr val="tx1"/>
                </a:solidFill>
              </a:rPr>
              <a:t>iRECIST</a:t>
            </a:r>
            <a:r>
              <a:rPr lang="en-US" sz="1200">
                <a:solidFill>
                  <a:schemeClr val="tx1"/>
                </a:solidFill>
              </a:rPr>
              <a:t>, Immune Response Evaluation Criteria in Solid Tumors; NSCLC, non-small cell lung cancer; PR, partial response; RCC, renal cell carcinoma; SCC, squamous cell carcinoma; TID, 3 times daily; TNBC, triple-negative breast cancer.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EF59A1B6-FF1E-9FD6-0820-8C1E6440D60A}"/>
              </a:ext>
            </a:extLst>
          </p:cNvPr>
          <p:cNvSpPr txBox="1"/>
          <p:nvPr/>
        </p:nvSpPr>
        <p:spPr>
          <a:xfrm>
            <a:off x="10068771" y="25328634"/>
            <a:ext cx="12801599" cy="492443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noAutofit/>
          </a:bodyPr>
          <a:lstStyle/>
          <a:p>
            <a:r>
              <a:rPr lang="en-US" sz="2000" b="1">
                <a:solidFill>
                  <a:schemeClr val="accent1"/>
                </a:solidFill>
              </a:rPr>
              <a:t>Figure 5. </a:t>
            </a:r>
            <a: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Design of Part 2 in P</a:t>
            </a:r>
            <a:r>
              <a:rPr lang="en-US" sz="2000">
                <a:solidFill>
                  <a:schemeClr val="accent1"/>
                </a:solidFill>
              </a:rPr>
              <a:t>articipants</a:t>
            </a:r>
            <a: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Select Advanced Solid Tumors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167FF27-E07F-299B-E377-369A57C2CDA2}"/>
              </a:ext>
            </a:extLst>
          </p:cNvPr>
          <p:cNvSpPr txBox="1"/>
          <p:nvPr/>
        </p:nvSpPr>
        <p:spPr>
          <a:xfrm>
            <a:off x="10086129" y="31191181"/>
            <a:ext cx="12612273" cy="369332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pPr lvl="0"/>
            <a:r>
              <a:rPr lang="en-US" sz="1200" err="1"/>
              <a:t>ccRCC</a:t>
            </a:r>
            <a:r>
              <a:rPr lang="en-US" sz="1200"/>
              <a:t>, clear cell renal carcinoma; NSCLC, non-small cell lung cancer; TMB, tumor mutational burden.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10CA3D7-D46F-5F5B-E20B-FE57096BB3AD}"/>
              </a:ext>
            </a:extLst>
          </p:cNvPr>
          <p:cNvSpPr txBox="1"/>
          <p:nvPr/>
        </p:nvSpPr>
        <p:spPr>
          <a:xfrm>
            <a:off x="23554480" y="17750823"/>
            <a:ext cx="8458200" cy="923330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pPr lvl="0"/>
            <a:r>
              <a:rPr lang="en-US" sz="1200"/>
              <a:t>ctDNA, circulating tumor DNA; DCR, disease control rate; DLT, dose-limiting toxicity; IFN-</a:t>
            </a:r>
            <a:r>
              <a:rPr lang="el-GR" sz="1200"/>
              <a:t>γ, </a:t>
            </a:r>
            <a:r>
              <a:rPr lang="en-US" sz="1200"/>
              <a:t>interferon gamma; </a:t>
            </a:r>
            <a:r>
              <a:rPr lang="en-US" sz="1200" err="1"/>
              <a:t>iRECIST</a:t>
            </a:r>
            <a:r>
              <a:rPr lang="en-US" sz="1200"/>
              <a:t>, immune Response Evaluation Criteria in Solid Tumors; ORR, objective response rate; PD, progressive disease; PD-(L)1, programmed cell death 1 (ligand 1); SAE, serious adverse event; SD, stable disease; TEAE, treatment-emergent adverse event; TGF-</a:t>
            </a:r>
            <a:r>
              <a:rPr lang="el-GR" sz="1200"/>
              <a:t>β, </a:t>
            </a:r>
            <a:r>
              <a:rPr lang="en-US" sz="1200"/>
              <a:t>transforming growth factor beta; TME, tumor microenvironment.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B5F976E-BB71-AF6E-5E00-82CBFEAA4869}"/>
              </a:ext>
            </a:extLst>
          </p:cNvPr>
          <p:cNvSpPr txBox="1"/>
          <p:nvPr/>
        </p:nvSpPr>
        <p:spPr>
          <a:xfrm>
            <a:off x="23554480" y="18710938"/>
            <a:ext cx="8612205" cy="800219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r>
              <a:rPr lang="en-US" sz="2000" b="1">
                <a:solidFill>
                  <a:schemeClr val="accent1"/>
                </a:solidFill>
              </a:rPr>
              <a:t>Table 2. </a:t>
            </a:r>
            <a: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Cohorts and Treatment in Part 2 of the </a:t>
            </a:r>
            <a:b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 1a/1b Study</a:t>
            </a:r>
          </a:p>
        </p:txBody>
      </p:sp>
      <p:graphicFrame>
        <p:nvGraphicFramePr>
          <p:cNvPr id="104" name="object 65">
            <a:extLst>
              <a:ext uri="{FF2B5EF4-FFF2-40B4-BE49-F238E27FC236}">
                <a16:creationId xmlns:a16="http://schemas.microsoft.com/office/drawing/2014/main" id="{2D437D3E-3C92-A70B-A8B2-6B2387C990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915657"/>
              </p:ext>
            </p:extLst>
          </p:nvPr>
        </p:nvGraphicFramePr>
        <p:xfrm>
          <a:off x="23736301" y="19540351"/>
          <a:ext cx="8267700" cy="5228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6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2661">
                  <a:extLst>
                    <a:ext uri="{9D8B030D-6E8A-4147-A177-3AD203B41FA5}">
                      <a16:colId xmlns:a16="http://schemas.microsoft.com/office/drawing/2014/main" val="2938980007"/>
                    </a:ext>
                  </a:extLst>
                </a:gridCol>
                <a:gridCol w="1643192">
                  <a:extLst>
                    <a:ext uri="{9D8B030D-6E8A-4147-A177-3AD203B41FA5}">
                      <a16:colId xmlns:a16="http://schemas.microsoft.com/office/drawing/2014/main" val="3337979823"/>
                    </a:ext>
                  </a:extLst>
                </a:gridCol>
                <a:gridCol w="2425581">
                  <a:extLst>
                    <a:ext uri="{9D8B030D-6E8A-4147-A177-3AD203B41FA5}">
                      <a16:colId xmlns:a16="http://schemas.microsoft.com/office/drawing/2014/main" val="4154379321"/>
                    </a:ext>
                  </a:extLst>
                </a:gridCol>
              </a:tblGrid>
              <a:tr h="273508">
                <a:tc>
                  <a:txBody>
                    <a:bodyPr/>
                    <a:lstStyle/>
                    <a:p>
                      <a:pPr marL="73660" marR="64769" indent="-45720" algn="ctr">
                        <a:lnSpc>
                          <a:spcPct val="104600"/>
                        </a:lnSpc>
                        <a:spcBef>
                          <a:spcPts val="434"/>
                        </a:spcBef>
                        <a:spcAft>
                          <a:spcPts val="400"/>
                        </a:spcAft>
                      </a:pPr>
                      <a:endParaRPr sz="1400" cap="all" baseline="0"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54864" marB="54864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1F50"/>
                    </a:solidFill>
                  </a:tcPr>
                </a:tc>
                <a:tc>
                  <a:txBody>
                    <a:bodyPr/>
                    <a:lstStyle/>
                    <a:p>
                      <a:pPr marL="72390" algn="l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US" sz="1400" b="1" cap="all" spc="-25" baseline="0">
                          <a:solidFill>
                            <a:srgbClr val="FFFFFF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Cohort 1</a:t>
                      </a:r>
                      <a:endParaRPr lang="en-US" b="1" cap="all" baseline="0">
                        <a:latin typeface="+mj-lt"/>
                      </a:endParaRPr>
                    </a:p>
                  </a:txBody>
                  <a:tcPr marT="54864" marB="54864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1F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all" spc="-25" baseline="0">
                          <a:solidFill>
                            <a:srgbClr val="FFFFFF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Cohort 2</a:t>
                      </a:r>
                      <a:endParaRPr lang="en-US" sz="1400" b="1" cap="all" baseline="0"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T="54864" marB="54864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1F50"/>
                    </a:solidFill>
                  </a:tcPr>
                </a:tc>
                <a:tc>
                  <a:txBody>
                    <a:bodyPr/>
                    <a:lstStyle/>
                    <a:p>
                      <a:pPr marL="72390"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en-US" sz="1400" b="1" cap="all" spc="-25" baseline="0">
                          <a:solidFill>
                            <a:srgbClr val="FFFFFF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Cohort 3</a:t>
                      </a:r>
                      <a:endParaRPr lang="en-US" sz="1400" b="1" cap="all" baseline="0"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T="54864" marB="54864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1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1092">
                <a:tc>
                  <a:txBody>
                    <a:bodyPr/>
                    <a:lstStyle/>
                    <a:p>
                      <a:pPr marL="16383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400"/>
                        </a:spcAft>
                      </a:pPr>
                      <a:r>
                        <a:rPr lang="en-US" sz="1500" b="1" cap="all" baseline="0">
                          <a:solidFill>
                            <a:schemeClr val="accent5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Tumor type</a:t>
                      </a:r>
                      <a:endParaRPr sz="1500" b="1" cap="all" baseline="0">
                        <a:solidFill>
                          <a:schemeClr val="accent5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400"/>
                        </a:spcAft>
                      </a:pPr>
                      <a:r>
                        <a:rPr lang="en-US" sz="16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NSCLC</a:t>
                      </a:r>
                    </a:p>
                    <a:p>
                      <a:pPr marL="237744" indent="-237744" algn="l" defTabSz="910120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noProof="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Participants</a:t>
                      </a: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with both </a:t>
                      </a:r>
                      <a:b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TMB-high and TMB-low tumors will be enrolled</a:t>
                      </a:r>
                    </a:p>
                  </a:txBody>
                  <a:tcPr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0120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err="1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ccRCC</a:t>
                      </a:r>
                      <a:endParaRPr lang="en-US" sz="1600" kern="1200">
                        <a:solidFill>
                          <a:schemeClr val="tx1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01206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400"/>
                        </a:spcAft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TMB-high </a:t>
                      </a:r>
                      <a:r>
                        <a:rPr lang="en-US" sz="1600" kern="1200" err="1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tumors</a:t>
                      </a:r>
                      <a:r>
                        <a:rPr lang="en-US" sz="1600" kern="1200" baseline="30000" err="1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</a:t>
                      </a:r>
                      <a:endParaRPr lang="en-US" sz="1600" kern="1200" baseline="30000">
                        <a:solidFill>
                          <a:schemeClr val="tx1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237744" indent="-237744" algn="l" defTabSz="910120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Limited to melanoma; CRC; BTC limited to cholangiocarcinoma and gallbladder cancers; endometrial; and urothelial cancers</a:t>
                      </a:r>
                    </a:p>
                  </a:txBody>
                  <a:tcPr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068031"/>
                  </a:ext>
                </a:extLst>
              </a:tr>
              <a:tr h="45412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400"/>
                        </a:spcAft>
                      </a:pPr>
                      <a:r>
                        <a:rPr lang="en-US" sz="1500" b="1" cap="all" baseline="0">
                          <a:solidFill>
                            <a:schemeClr val="accent5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Planned </a:t>
                      </a:r>
                      <a:br>
                        <a:rPr lang="en-US" sz="1500" b="1" cap="all" baseline="0">
                          <a:solidFill>
                            <a:schemeClr val="accent5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 b="1" cap="all" baseline="0">
                          <a:solidFill>
                            <a:schemeClr val="accent5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cohort size</a:t>
                      </a:r>
                      <a:endParaRPr sz="1500" b="1" cap="all" baseline="0">
                        <a:solidFill>
                          <a:schemeClr val="accent5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R="0"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spc="-25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34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participants</a:t>
                      </a:r>
                      <a:endParaRPr lang="en-US" sz="2150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T="91440" marB="914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spc="-25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34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participants</a:t>
                      </a:r>
                      <a:endParaRPr lang="en-US" sz="1600" spc="-25">
                        <a:solidFill>
                          <a:schemeClr val="tx1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T="91440" marB="914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400"/>
                        </a:spcAft>
                      </a:pPr>
                      <a:r>
                        <a:rPr lang="en-US" sz="1600" spc="-25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34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participants</a:t>
                      </a:r>
                      <a:endParaRPr lang="en-US" sz="1600" spc="-25">
                        <a:solidFill>
                          <a:schemeClr val="tx1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T="91440" marB="914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499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400"/>
                        </a:spcAft>
                      </a:pPr>
                      <a:r>
                        <a:rPr lang="en-US" sz="1500" b="1" cap="all" baseline="0">
                          <a:solidFill>
                            <a:schemeClr val="accent5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Treatment</a:t>
                      </a:r>
                      <a:endParaRPr sz="1500" b="1" cap="all" baseline="0">
                        <a:solidFill>
                          <a:schemeClr val="accent5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R="0"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37744" indent="-237744" algn="l" defTabSz="910120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PLN-101095 1000 mg orally BID from Day 1 (14-day monotherapy </a:t>
                      </a:r>
                      <a:b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lead-in period)</a:t>
                      </a:r>
                    </a:p>
                    <a:p>
                      <a:pPr marL="237744" indent="-237744" algn="l" defTabSz="910120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Concomitant pembrolizumab 200 mg IV Q3W from Day 15</a:t>
                      </a:r>
                    </a:p>
                    <a:p>
                      <a:pPr marL="237744" indent="-237744" algn="l" defTabSz="910120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Duration is up to 9 </a:t>
                      </a:r>
                      <a:r>
                        <a:rPr lang="en-US" sz="1600" kern="1200" err="1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weeks</a:t>
                      </a:r>
                      <a:r>
                        <a:rPr lang="en-US" sz="1600" kern="1200" baseline="30000" err="1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</a:t>
                      </a: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initially, extended to duration of study in </a:t>
                      </a:r>
                      <a:r>
                        <a:rPr lang="en-US" sz="1600" kern="1200" noProof="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participants</a:t>
                      </a: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receiving clinical </a:t>
                      </a:r>
                      <a:r>
                        <a:rPr lang="en-US" sz="1600" kern="1200" err="1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benefit</a:t>
                      </a:r>
                      <a:r>
                        <a:rPr lang="en-US" sz="1600" kern="1200" baseline="30000" err="1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</a:t>
                      </a:r>
                      <a:endParaRPr lang="en-US" sz="1600" kern="1200" baseline="30000">
                        <a:solidFill>
                          <a:schemeClr val="tx1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R="0"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lang="en-US" sz="1200">
                        <a:latin typeface="Times New Roman"/>
                        <a:cs typeface="Times New Roman"/>
                      </a:endParaRPr>
                    </a:p>
                  </a:txBody>
                  <a:tcPr marL="0" marR="0" marT="7408" marB="0" anchor="ctr"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lang="en-US" sz="1200">
                        <a:latin typeface="Times New Roman"/>
                        <a:cs typeface="Times New Roman"/>
                      </a:endParaRPr>
                    </a:p>
                  </a:txBody>
                  <a:tcPr marL="0" marR="0" marT="7408" marB="0" anchor="ctr">
                    <a:solidFill>
                      <a:srgbClr val="F1F6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126">
                <a:tc>
                  <a:txBody>
                    <a:bodyPr/>
                    <a:lstStyle/>
                    <a:p>
                      <a:pPr marL="9525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400"/>
                        </a:spcAft>
                      </a:pPr>
                      <a:r>
                        <a:rPr lang="en-US" sz="1500" b="1" cap="all" baseline="0">
                          <a:solidFill>
                            <a:schemeClr val="accent5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Stratification factor</a:t>
                      </a:r>
                      <a:endParaRPr sz="1500" b="1" cap="all" baseline="0">
                        <a:solidFill>
                          <a:schemeClr val="accent5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37744" indent="-237744" algn="l" defTabSz="910120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Prior duration on PD-(L)1 inhibitor therapy (&lt;1 vs ≥1 year)</a:t>
                      </a:r>
                    </a:p>
                  </a:txBody>
                  <a:tcPr marT="91440" marB="914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952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00">
                        <a:latin typeface="Roboto-Medium"/>
                      </a:endParaRPr>
                    </a:p>
                  </a:txBody>
                  <a:tcPr marL="0" marR="0" marT="7408" marB="0" anchor="ctr">
                    <a:solidFill>
                      <a:srgbClr val="E7F0F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952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00">
                        <a:latin typeface="Roboto-Medium"/>
                      </a:endParaRPr>
                    </a:p>
                  </a:txBody>
                  <a:tcPr marL="0" marR="0" marT="7408" marB="0" anchor="ctr">
                    <a:solidFill>
                      <a:srgbClr val="E7F0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ED7656BF-11DA-6365-E125-5686EC860FC7}"/>
              </a:ext>
            </a:extLst>
          </p:cNvPr>
          <p:cNvSpPr txBox="1"/>
          <p:nvPr/>
        </p:nvSpPr>
        <p:spPr>
          <a:xfrm>
            <a:off x="23554480" y="24806814"/>
            <a:ext cx="8648700" cy="1661993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pPr lvl="0"/>
            <a:r>
              <a:rPr lang="en-US" sz="1200"/>
              <a:t>BID, twice daily; BTC, biliary tract carcinoma; </a:t>
            </a:r>
            <a:r>
              <a:rPr lang="en-US" sz="1200" err="1"/>
              <a:t>ccRCC</a:t>
            </a:r>
            <a:r>
              <a:rPr lang="en-US" sz="1200"/>
              <a:t>, clear cell renal carcinoma; CRC, colorectal cancer; CT, computed tomography; </a:t>
            </a:r>
            <a:r>
              <a:rPr lang="en-US" sz="1200" err="1"/>
              <a:t>iUPD</a:t>
            </a:r>
            <a:r>
              <a:rPr lang="en-US" sz="1200"/>
              <a:t>, unconfirmed progressive disease per </a:t>
            </a:r>
            <a:r>
              <a:rPr lang="en-US" sz="1200" err="1"/>
              <a:t>iRECIST</a:t>
            </a:r>
            <a:r>
              <a:rPr lang="en-US" sz="1200"/>
              <a:t>; IV, intravenous; MRI, magnetic resonance imaging; NSCLC, non-small cell lung cancer; PD, progressive disease; PD-(L)1, programmed cell death 1 (ligand 1); Q3W, every 3 weeks; TMB, tumor mutational burden.</a:t>
            </a:r>
            <a:endParaRPr lang="en-US" sz="1200" baseline="30000"/>
          </a:p>
          <a:p>
            <a:pPr lvl="0"/>
            <a:r>
              <a:rPr lang="en-US" sz="1200" baseline="30000"/>
              <a:t>a</a:t>
            </a:r>
            <a:r>
              <a:rPr lang="en-US" sz="1200"/>
              <a:t> Historical ≥10 mutations/megabase, as determined by local testing with a Clinical Laboratory Improvement Amendments–certified next-generation sequencing assay. </a:t>
            </a:r>
            <a:r>
              <a:rPr lang="en-US" sz="1200" baseline="30000"/>
              <a:t>b</a:t>
            </a:r>
            <a:r>
              <a:rPr lang="en-US" sz="1200"/>
              <a:t> </a:t>
            </a:r>
            <a:r>
              <a:rPr lang="en-US" sz="1200">
                <a:solidFill>
                  <a:srgbClr val="000000"/>
                </a:solidFill>
              </a:rPr>
              <a:t>Participants</a:t>
            </a:r>
            <a:r>
              <a:rPr lang="en-US" sz="1200"/>
              <a:t> who have </a:t>
            </a:r>
            <a:r>
              <a:rPr lang="en-US" sz="1200" err="1"/>
              <a:t>iUPD</a:t>
            </a:r>
            <a:r>
              <a:rPr lang="en-US" sz="1200"/>
              <a:t> at Week 9 may continue study treatment for an additional 4 weeks while awaiting results of a repeat CT/MRI scan to assess for PD by </a:t>
            </a:r>
            <a:r>
              <a:rPr lang="en-US" sz="1200" err="1"/>
              <a:t>iRECIST</a:t>
            </a:r>
            <a:r>
              <a:rPr lang="en-US" sz="1200"/>
              <a:t>.</a:t>
            </a:r>
            <a:r>
              <a:rPr lang="en-US" sz="1200" baseline="30000"/>
              <a:t> c </a:t>
            </a:r>
            <a:r>
              <a:rPr lang="en-US" sz="1200"/>
              <a:t>Defined as </a:t>
            </a:r>
            <a:r>
              <a:rPr lang="en-US" sz="1200" err="1"/>
              <a:t>iCR</a:t>
            </a:r>
            <a:r>
              <a:rPr lang="en-US" sz="1200"/>
              <a:t>, </a:t>
            </a:r>
            <a:r>
              <a:rPr lang="en-US" sz="1200" err="1"/>
              <a:t>iPR</a:t>
            </a:r>
            <a:r>
              <a:rPr lang="en-US" sz="1200"/>
              <a:t> </a:t>
            </a:r>
            <a:br>
              <a:rPr lang="en-US" sz="1200"/>
            </a:br>
            <a:r>
              <a:rPr lang="en-US" sz="1200"/>
              <a:t>or </a:t>
            </a:r>
            <a:r>
              <a:rPr lang="en-US" sz="1200" err="1"/>
              <a:t>iSD</a:t>
            </a:r>
            <a:r>
              <a:rPr lang="en-US" sz="1200"/>
              <a:t>. 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91CADCD5-B1C4-C577-2A1B-30928F84DFC5}"/>
              </a:ext>
            </a:extLst>
          </p:cNvPr>
          <p:cNvSpPr>
            <a:spLocks/>
          </p:cNvSpPr>
          <p:nvPr/>
        </p:nvSpPr>
        <p:spPr>
          <a:xfrm>
            <a:off x="737462" y="31414194"/>
            <a:ext cx="8601746" cy="1457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6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92DAA64-70E0-1E95-D7B7-EFB9F26A35F7}"/>
              </a:ext>
            </a:extLst>
          </p:cNvPr>
          <p:cNvSpPr txBox="1"/>
          <p:nvPr/>
        </p:nvSpPr>
        <p:spPr>
          <a:xfrm>
            <a:off x="723174" y="31440055"/>
            <a:ext cx="8627322" cy="1472198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pPr>
              <a:spcAft>
                <a:spcPts val="1400"/>
              </a:spcAft>
            </a:pPr>
            <a:r>
              <a:rPr lang="en-US" sz="2800" b="1">
                <a:solidFill>
                  <a:schemeClr val="accent2"/>
                </a:solidFill>
              </a:rPr>
              <a:t>ENROLLMENT</a:t>
            </a:r>
          </a:p>
          <a:p>
            <a:pPr marL="237744" indent="-237744">
              <a:spcAft>
                <a:spcPts val="1400"/>
              </a:spcAft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FORTIFY is currently enrolling </a:t>
            </a:r>
            <a:r>
              <a:rPr lang="en-US" sz="1600">
                <a:solidFill>
                  <a:srgbClr val="000000"/>
                </a:solidFill>
              </a:rPr>
              <a:t>participants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in the US </a:t>
            </a:r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(Figure 6)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, with additional sites opening globally this year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10A65006-376A-3373-5467-E6250D3ED324}"/>
              </a:ext>
            </a:extLst>
          </p:cNvPr>
          <p:cNvSpPr txBox="1"/>
          <p:nvPr/>
        </p:nvSpPr>
        <p:spPr>
          <a:xfrm>
            <a:off x="10086129" y="31718104"/>
            <a:ext cx="12621471" cy="492443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r>
              <a:rPr lang="en-US" sz="2000" b="1">
                <a:solidFill>
                  <a:schemeClr val="accent1"/>
                </a:solidFill>
              </a:rPr>
              <a:t>Figure 6. </a:t>
            </a:r>
            <a:r>
              <a:rPr lang="en-US" sz="2000">
                <a:solidFill>
                  <a:schemeClr val="accent1"/>
                </a:solidFill>
              </a:rPr>
              <a:t>Enrolling</a:t>
            </a:r>
            <a:r>
              <a:rPr lang="en-US" sz="2000" b="1">
                <a:solidFill>
                  <a:schemeClr val="accent1"/>
                </a:solidFill>
              </a:rPr>
              <a:t> </a:t>
            </a:r>
            <a: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FORTIFY Study Sites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C2D26E3-0DC7-76C0-E810-FF71B5F0EC62}"/>
              </a:ext>
            </a:extLst>
          </p:cNvPr>
          <p:cNvSpPr txBox="1"/>
          <p:nvPr/>
        </p:nvSpPr>
        <p:spPr>
          <a:xfrm>
            <a:off x="23554480" y="26558818"/>
            <a:ext cx="8659070" cy="492443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r>
              <a:rPr lang="en-US" sz="2000" b="1">
                <a:solidFill>
                  <a:schemeClr val="accent1"/>
                </a:solidFill>
              </a:rPr>
              <a:t>Table 3. </a:t>
            </a:r>
            <a: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Eligibility Criteria for Part 2 of the Phase 1a/1b study</a:t>
            </a:r>
          </a:p>
        </p:txBody>
      </p:sp>
      <p:graphicFrame>
        <p:nvGraphicFramePr>
          <p:cNvPr id="119" name="object 65">
            <a:extLst>
              <a:ext uri="{FF2B5EF4-FFF2-40B4-BE49-F238E27FC236}">
                <a16:creationId xmlns:a16="http://schemas.microsoft.com/office/drawing/2014/main" id="{1FEC7297-0AE2-22B8-FD1D-E4E4BD035C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566956"/>
              </p:ext>
            </p:extLst>
          </p:nvPr>
        </p:nvGraphicFramePr>
        <p:xfrm>
          <a:off x="23669131" y="27071301"/>
          <a:ext cx="8409819" cy="74611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99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0400">
                  <a:extLst>
                    <a:ext uri="{9D8B030D-6E8A-4147-A177-3AD203B41FA5}">
                      <a16:colId xmlns:a16="http://schemas.microsoft.com/office/drawing/2014/main" val="3722921636"/>
                    </a:ext>
                  </a:extLst>
                </a:gridCol>
              </a:tblGrid>
              <a:tr h="360668">
                <a:tc>
                  <a:txBody>
                    <a:bodyPr/>
                    <a:lstStyle/>
                    <a:p>
                      <a:pPr marL="73660" marR="64769" indent="-45720" algn="ctr">
                        <a:lnSpc>
                          <a:spcPct val="104600"/>
                        </a:lnSpc>
                        <a:spcBef>
                          <a:spcPts val="434"/>
                        </a:spcBef>
                      </a:pPr>
                      <a:r>
                        <a:rPr lang="en-US" sz="1400" b="1" cap="all" spc="-10" baseline="0">
                          <a:solidFill>
                            <a:srgbClr val="FFFFFF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Inclusion Criteria</a:t>
                      </a:r>
                      <a:endParaRPr sz="1400" b="1" cap="all" baseline="0"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54864" marB="54864" anchor="ctr">
                    <a:solidFill>
                      <a:srgbClr val="191F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cap="all" spc="-25" baseline="0">
                          <a:solidFill>
                            <a:srgbClr val="FFFFFF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Exclusion Criteria</a:t>
                      </a:r>
                      <a:endParaRPr lang="en-US" b="1" cap="all" baseline="0">
                        <a:latin typeface="+mn-lt"/>
                      </a:endParaRPr>
                    </a:p>
                  </a:txBody>
                  <a:tcPr marL="0" marR="0" marT="54864" marB="54864" anchor="ctr">
                    <a:solidFill>
                      <a:srgbClr val="191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0453">
                <a:tc>
                  <a:txBody>
                    <a:bodyPr/>
                    <a:lstStyle/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Age ≥18 years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Confirmed advanced/metastatic NSCLC, </a:t>
                      </a:r>
                      <a:r>
                        <a:rPr lang="en-US" sz="1500" err="1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ccRCC</a:t>
                      </a: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or TMB-high tumors as described in </a:t>
                      </a:r>
                      <a:r>
                        <a:rPr lang="en-US" sz="1500" b="1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Table 2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Previously received ≥12 weeks of continuous anti–PD-(L)1 treatment as monotherapy or in combination with other anticancer </a:t>
                      </a:r>
                      <a:r>
                        <a:rPr lang="en-US" sz="1500" err="1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therapies</a:t>
                      </a:r>
                      <a:r>
                        <a:rPr lang="en-US" sz="1500" baseline="30000" err="1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</a:t>
                      </a: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Documented prior clinical benefit with</a:t>
                      </a:r>
                      <a:b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anti–PD-(L)1 treatment (defined as CR or PR at any time during treatment or SD lasting ≥6 </a:t>
                      </a:r>
                      <a:r>
                        <a:rPr lang="en-US" sz="1500" err="1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months</a:t>
                      </a:r>
                      <a:r>
                        <a:rPr lang="en-US" sz="1500" baseline="30000" err="1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</a:t>
                      </a: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) 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Subsequently developed radiographic </a:t>
                      </a:r>
                      <a:r>
                        <a:rPr lang="en-US" sz="1500" err="1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PD</a:t>
                      </a:r>
                      <a:r>
                        <a:rPr lang="en-US" sz="1500" baseline="30000" err="1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</a:t>
                      </a: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during anti–PD-(L)1 treatment or within</a:t>
                      </a:r>
                      <a:b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≤12 weeks after the last dose 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Measurable disease at baseline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Life expectancy ≥3 months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ECOG performance status of 0 or 1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Adequate bone marrow and organ function</a:t>
                      </a:r>
                      <a:endParaRPr lang="en-US" sz="1500" strike="sngStrike" baseline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For women, not pregnant or breastfeeding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endParaRPr lang="en-US" sz="1500"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endParaRPr sz="1500"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T="91440" marB="91440"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History of life-threatening or permanently </a:t>
                      </a:r>
                      <a:b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disabling immune-mediated adverse reaction(s) requiring permanent discontinuation of 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prior anti–PD-(L)1 treatment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 known additional malignancy that is progressing or has required active treatment within the past 2 years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Received prior radiotherapy within 2 weeks of study start for palliative bone-directed therapy and 4 weeks for all other radiotherapy 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Immunodeficiency or use of systemic steroids </a:t>
                      </a:r>
                      <a:b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&gt;10 mg/day (oral prednisone equivalent) within 2 weeks</a:t>
                      </a:r>
                      <a:endParaRPr lang="en-US" sz="1500">
                        <a:solidFill>
                          <a:schemeClr val="tx1"/>
                        </a:solidFill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Active autoimmune disease that required </a:t>
                      </a:r>
                      <a:b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systemic treatment in the past 2 years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Known active brain and/or leptomeningeal </a:t>
                      </a:r>
                      <a:b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CNS metastases 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Significant cardiac disease (i.e., MI within 6 months of study start, unstable angina pectoris, CCF, major abnormalities, </a:t>
                      </a:r>
                      <a:b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solidFill>
                            <a:schemeClr val="tx1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LVEF &lt;40</a:t>
                      </a: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%)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Active infection requiring systemic therapy, including uncontrolled HIV</a:t>
                      </a:r>
                      <a:r>
                        <a:rPr lang="en-US" sz="1500">
                          <a:solidFill>
                            <a:srgbClr val="00B050"/>
                          </a:solidFill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</a:t>
                      </a: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or hepatitis B or C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Treatment with moderate or strong inducer or inhibitor of CYP3A4/5 and/or any strong inhibitor of BCRP, P-</a:t>
                      </a:r>
                      <a:r>
                        <a:rPr lang="en-US" sz="1500" err="1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gp</a:t>
                      </a:r>
                      <a:r>
                        <a:rPr lang="en-US" sz="1500">
                          <a:latin typeface="+mn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or OATP1A2 </a:t>
                      </a:r>
                    </a:p>
                  </a:txBody>
                  <a:tcPr marT="91440" marB="91440">
                    <a:solidFill>
                      <a:schemeClr val="bg1">
                        <a:lumMod val="95000"/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068031"/>
                  </a:ext>
                </a:extLst>
              </a:tr>
            </a:tbl>
          </a:graphicData>
        </a:graphic>
      </p:graphicFrame>
      <p:sp>
        <p:nvSpPr>
          <p:cNvPr id="120" name="TextBox 119">
            <a:extLst>
              <a:ext uri="{FF2B5EF4-FFF2-40B4-BE49-F238E27FC236}">
                <a16:creationId xmlns:a16="http://schemas.microsoft.com/office/drawing/2014/main" id="{7E59B250-A7CC-22C6-7A79-3F535757F9A3}"/>
              </a:ext>
            </a:extLst>
          </p:cNvPr>
          <p:cNvSpPr txBox="1"/>
          <p:nvPr/>
        </p:nvSpPr>
        <p:spPr>
          <a:xfrm>
            <a:off x="23554480" y="34610669"/>
            <a:ext cx="8648700" cy="1477328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pPr lvl="0"/>
            <a:r>
              <a:rPr lang="en-US" sz="1200"/>
              <a:t>BCRP, breast cancer resistance protein; CCF, congestive cardiac failure; </a:t>
            </a:r>
            <a:r>
              <a:rPr lang="en-US" sz="1200" err="1"/>
              <a:t>ccRCC</a:t>
            </a:r>
            <a:r>
              <a:rPr lang="en-US" sz="1200"/>
              <a:t>, clear cell renal carcinoma; CNS, central nervous system; CR, complete response; CRC, colorectal cancer; CYP3A4/5, cytochrome P450 3A4/5; ECOG, Eastern Cooperative Oncology Group; HIV, human immunodeficiency virus; LVEF, left ventricular ejection fraction; MI, myocardial infarction; NSCLC, non-small cell lung cancer; OATP1A2, organic anion transporting polypeptide 1A2; PD, progressive disease; PD-(L)1, programmed cell death (ligand) 1; P-</a:t>
            </a:r>
            <a:r>
              <a:rPr lang="en-US" sz="1200" err="1"/>
              <a:t>gp</a:t>
            </a:r>
            <a:r>
              <a:rPr lang="en-US" sz="1200"/>
              <a:t>, P-glycoprotein; PR, partial response; SD, stable disease; TMB, tumor mutational burden.</a:t>
            </a:r>
            <a:endParaRPr lang="en-US" sz="1200" baseline="30000"/>
          </a:p>
          <a:p>
            <a:pPr lvl="0"/>
            <a:r>
              <a:rPr lang="en-US" sz="1200" baseline="30000"/>
              <a:t>a</a:t>
            </a:r>
            <a:r>
              <a:rPr lang="en-US" sz="1200"/>
              <a:t> Need not be the most recent prior treatment. </a:t>
            </a:r>
            <a:r>
              <a:rPr lang="en-US" sz="1200" baseline="30000"/>
              <a:t>b</a:t>
            </a:r>
            <a:r>
              <a:rPr lang="en-US" sz="1200"/>
              <a:t> As determined by the investigator.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5013DE0-7797-25CD-AC90-78DBC9EC096C}"/>
              </a:ext>
            </a:extLst>
          </p:cNvPr>
          <p:cNvSpPr txBox="1"/>
          <p:nvPr/>
        </p:nvSpPr>
        <p:spPr>
          <a:xfrm>
            <a:off x="23535430" y="36578775"/>
            <a:ext cx="6718147" cy="830997"/>
          </a:xfrm>
          <a:prstGeom prst="rect">
            <a:avLst/>
          </a:prstGeom>
          <a:noFill/>
        </p:spPr>
        <p:txBody>
          <a:bodyPr wrap="square" lIns="182880" tIns="91440" rIns="182880" bIns="91440" rtlCol="0" anchor="b">
            <a:spAutoFit/>
          </a:bodyPr>
          <a:lstStyle/>
          <a:p>
            <a:pPr>
              <a:spcAft>
                <a:spcPts val="400"/>
              </a:spcAft>
            </a:pPr>
            <a:r>
              <a:rPr lang="en-US" sz="1400" b="1"/>
              <a:t>Acknowledgments: </a:t>
            </a:r>
            <a:r>
              <a:rPr lang="en-US" sz="1400"/>
              <a:t>This study was sponsored by Pliant Therapeutics Inc. Editorial assistance was provided by Samantha Santangelo, PhD, of Nucleus Global, an </a:t>
            </a:r>
            <a:r>
              <a:rPr lang="en-US" sz="1400" err="1"/>
              <a:t>Inizio</a:t>
            </a:r>
            <a:r>
              <a:rPr lang="en-US" sz="1400"/>
              <a:t> company, and funded by Pliant Therapeutics Inc. </a:t>
            </a:r>
          </a:p>
        </p:txBody>
      </p:sp>
      <p:graphicFrame>
        <p:nvGraphicFramePr>
          <p:cNvPr id="122" name="object 65">
            <a:extLst>
              <a:ext uri="{FF2B5EF4-FFF2-40B4-BE49-F238E27FC236}">
                <a16:creationId xmlns:a16="http://schemas.microsoft.com/office/drawing/2014/main" id="{C0CDD1B5-553A-E8B7-CD82-58CECE77EC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142373"/>
              </p:ext>
            </p:extLst>
          </p:nvPr>
        </p:nvGraphicFramePr>
        <p:xfrm>
          <a:off x="23736301" y="7026519"/>
          <a:ext cx="8267700" cy="107106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3850">
                  <a:extLst>
                    <a:ext uri="{9D8B030D-6E8A-4147-A177-3AD203B41FA5}">
                      <a16:colId xmlns:a16="http://schemas.microsoft.com/office/drawing/2014/main" val="4225479082"/>
                    </a:ext>
                  </a:extLst>
                </a:gridCol>
              </a:tblGrid>
              <a:tr h="312465">
                <a:tc>
                  <a:txBody>
                    <a:bodyPr/>
                    <a:lstStyle/>
                    <a:p>
                      <a:pPr marL="73660" marR="64769" indent="-45720" algn="ctr">
                        <a:lnSpc>
                          <a:spcPct val="100000"/>
                        </a:lnSpc>
                        <a:spcBef>
                          <a:spcPts val="434"/>
                        </a:spcBef>
                        <a:spcAft>
                          <a:spcPts val="400"/>
                        </a:spcAft>
                      </a:pPr>
                      <a:r>
                        <a:rPr lang="en-US" sz="1500" b="1" cap="all" spc="-10" baseline="0">
                          <a:solidFill>
                            <a:srgbClr val="FFFFFF"/>
                          </a:solidFill>
                          <a:latin typeface="+mj-lt"/>
                          <a:cs typeface="Roboto-Medium"/>
                        </a:rPr>
                        <a:t>Objectives</a:t>
                      </a:r>
                      <a:endParaRPr sz="1500" b="1" cap="all" baseline="0">
                        <a:latin typeface="+mj-lt"/>
                        <a:cs typeface="Roboto-Medium"/>
                      </a:endParaRPr>
                    </a:p>
                  </a:txBody>
                  <a:tcPr marL="0" marR="0" marT="54864" marB="54864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1F50"/>
                    </a:solidFill>
                  </a:tcPr>
                </a:tc>
                <a:tc>
                  <a:txBody>
                    <a:bodyPr/>
                    <a:lstStyle/>
                    <a:p>
                      <a:pPr marL="73660" marR="64769" indent="-45720" algn="ctr">
                        <a:lnSpc>
                          <a:spcPct val="100000"/>
                        </a:lnSpc>
                        <a:spcBef>
                          <a:spcPts val="434"/>
                        </a:spcBef>
                        <a:spcAft>
                          <a:spcPts val="400"/>
                        </a:spcAft>
                      </a:pPr>
                      <a:r>
                        <a:rPr lang="en-US" sz="1500" b="1" cap="all" spc="-25" baseline="0">
                          <a:solidFill>
                            <a:srgbClr val="FFFFFF"/>
                          </a:solidFill>
                          <a:latin typeface="+mj-lt"/>
                          <a:cs typeface="Roboto-Medium"/>
                        </a:rPr>
                        <a:t>Endpoints</a:t>
                      </a:r>
                      <a:endParaRPr sz="1500" b="1" cap="all" baseline="0">
                        <a:latin typeface="+mj-lt"/>
                        <a:cs typeface="Roboto-Medium"/>
                      </a:endParaRPr>
                    </a:p>
                  </a:txBody>
                  <a:tcPr marL="0" marR="0" marT="54864" marB="54864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1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211">
                <a:tc gridSpan="2"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b="1" cap="all" baseline="0">
                          <a:solidFill>
                            <a:schemeClr val="accent5"/>
                          </a:solidFill>
                          <a:latin typeface="+mj-lt"/>
                          <a:cs typeface="Roboto-Medium"/>
                        </a:rPr>
                        <a:t>Primary</a:t>
                      </a:r>
                      <a:endParaRPr sz="1500" b="1" cap="all" baseline="0">
                        <a:solidFill>
                          <a:schemeClr val="accent5"/>
                        </a:solidFill>
                        <a:latin typeface="+mj-lt"/>
                      </a:endParaRPr>
                    </a:p>
                  </a:txBody>
                  <a:tcPr marR="0" marT="91440" marB="914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4261">
                <a:tc>
                  <a:txBody>
                    <a:bodyPr/>
                    <a:lstStyle/>
                    <a:p>
                      <a:pPr marL="0" marR="0" lvl="0" indent="0" algn="l" defTabSz="9101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To evaluate the preliminary antitumor activity </a:t>
                      </a:r>
                      <a:br>
                        <a:rPr lang="en-US" sz="15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of PLN-101095 in combination with pembrolizumab </a:t>
                      </a:r>
                      <a:r>
                        <a:rPr lang="en-US" sz="1500" strike="noStrike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 adults with advanced solid tumors who had PD while on previous </a:t>
                      </a:r>
                      <a:br>
                        <a:rPr lang="en-US" sz="1500" strike="noStrike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 strike="noStrike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anti–PD-(L)1 treatment</a:t>
                      </a:r>
                    </a:p>
                  </a:txBody>
                  <a:tcPr marT="91440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 spc="-25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ORR per </a:t>
                      </a:r>
                      <a:r>
                        <a:rPr lang="en-US" sz="1500" spc="-25" err="1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iRECIST</a:t>
                      </a:r>
                      <a:endParaRPr lang="en-US" sz="1500" spc="-25">
                        <a:solidFill>
                          <a:schemeClr val="tx1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 spc="-25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DCR per </a:t>
                      </a:r>
                      <a:r>
                        <a:rPr lang="en-US" sz="1500" spc="-25" err="1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iRECIST</a:t>
                      </a:r>
                      <a:endParaRPr lang="en-US" sz="1500" spc="-25">
                        <a:solidFill>
                          <a:schemeClr val="tx1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 spc="-25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Proportion of participants with SD per </a:t>
                      </a:r>
                      <a:r>
                        <a:rPr lang="en-US" sz="1500" spc="-25" err="1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iRECIST</a:t>
                      </a:r>
                      <a:endParaRPr lang="en-US" sz="1500">
                        <a:solidFill>
                          <a:schemeClr val="tx1"/>
                        </a:solidFill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R="0" marT="91440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4261">
                <a:tc>
                  <a:txBody>
                    <a:bodyPr/>
                    <a:lstStyle/>
                    <a:p>
                      <a:pPr marL="0" marR="0" lvl="0" indent="0" algn="l" defTabSz="9101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To </a:t>
                      </a:r>
                      <a:r>
                        <a:rPr lang="en-US" sz="1500" strike="noStrike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further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assess the safety and tolerability </a:t>
                      </a:r>
                      <a:br>
                        <a:rPr lang="en-US" sz="15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of PLN-101095</a:t>
                      </a:r>
                    </a:p>
                  </a:txBody>
                  <a:tcPr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Incidence and severity of TEAEs and SAEs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 strike="noStrike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Cumulative toxicity leading to discontinuation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 strike="noStrike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Incidence of DLTs through Day 35 </a:t>
                      </a:r>
                      <a:br>
                        <a:rPr lang="en-US" sz="1500" strike="noStrike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 strike="noStrike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(DLT evaluation period)</a:t>
                      </a:r>
                    </a:p>
                  </a:txBody>
                  <a:tcPr marR="0"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211">
                <a:tc gridSpan="2"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b="1" cap="all" baseline="0">
                          <a:solidFill>
                            <a:schemeClr val="accent2"/>
                          </a:solidFill>
                          <a:latin typeface="+mj-lt"/>
                          <a:cs typeface="Roboto-Medium"/>
                        </a:rPr>
                        <a:t>Secondary</a:t>
                      </a:r>
                      <a:endParaRPr sz="1500" b="1" cap="all" baseline="0">
                        <a:solidFill>
                          <a:schemeClr val="accent2"/>
                        </a:solidFill>
                        <a:latin typeface="+mj-lt"/>
                        <a:cs typeface="Roboto-Medium"/>
                      </a:endParaRPr>
                    </a:p>
                  </a:txBody>
                  <a:tcPr marR="0" marT="91440" marB="914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4183">
                <a:tc>
                  <a:txBody>
                    <a:bodyPr/>
                    <a:lstStyle/>
                    <a:p>
                      <a:pPr marL="0" marR="0" lvl="0" indent="0" algn="l" defTabSz="9101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>
                          <a:solidFill>
                            <a:srgbClr val="231F20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To further characterize the pharmacokinetics </a:t>
                      </a:r>
                      <a:br>
                        <a:rPr lang="en-US" sz="1500">
                          <a:solidFill>
                            <a:srgbClr val="231F20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solidFill>
                            <a:srgbClr val="231F20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of PLN-101095</a:t>
                      </a:r>
                      <a:endParaRPr lang="en-US" sz="1500"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R="0" marT="91440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7744" marR="0" lvl="0" indent="-237744" algn="l" defTabSz="910120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5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PLN-101095 pharmacokinetic parameters</a:t>
                      </a:r>
                    </a:p>
                  </a:txBody>
                  <a:tcPr marR="0" marT="91440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375118"/>
                  </a:ext>
                </a:extLst>
              </a:tr>
              <a:tr h="1394300">
                <a:tc>
                  <a:txBody>
                    <a:bodyPr/>
                    <a:lstStyle/>
                    <a:p>
                      <a:pPr marL="0" marR="0" lvl="0" indent="0" algn="l" defTabSz="9101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To further evaluate the durability of antitumor responses</a:t>
                      </a:r>
                    </a:p>
                  </a:txBody>
                  <a:tcPr marR="0" marT="91440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7744" indent="-237744" algn="l" defTabSz="910120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Duration of response in objective responders</a:t>
                      </a:r>
                    </a:p>
                    <a:p>
                      <a:pPr marL="237744" indent="-237744" algn="l" defTabSz="910120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Time to response in objective responders</a:t>
                      </a:r>
                    </a:p>
                    <a:p>
                      <a:pPr marL="237744" indent="-237744" algn="l" defTabSz="910120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Duration of stable disease in participants with best overall response of SD</a:t>
                      </a:r>
                    </a:p>
                    <a:p>
                      <a:pPr marL="237744" indent="-237744" algn="l" defTabSz="910120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Time on treatment </a:t>
                      </a:r>
                    </a:p>
                  </a:txBody>
                  <a:tcPr marR="0"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021891"/>
                  </a:ext>
                </a:extLst>
              </a:tr>
              <a:tr h="383211">
                <a:tc gridSpan="2">
                  <a:txBody>
                    <a:bodyPr/>
                    <a:lstStyle/>
                    <a:p>
                      <a:pPr marL="0" marR="0" lvl="0" indent="0" algn="l" defTabSz="9101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cap="all" baseline="0">
                          <a:solidFill>
                            <a:schemeClr val="accent3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Exploratory</a:t>
                      </a:r>
                    </a:p>
                  </a:txBody>
                  <a:tcPr marR="0" marT="91440" marB="914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5517604"/>
                  </a:ext>
                </a:extLst>
              </a:tr>
              <a:tr h="1211538">
                <a:tc>
                  <a:txBody>
                    <a:bodyPr/>
                    <a:lstStyle/>
                    <a:p>
                      <a:pPr marL="0" marR="0" lvl="0" indent="0" algn="l" defTabSz="9101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To characterize potential pharmacodynamic </a:t>
                      </a:r>
                      <a:b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and prognostic biomarkers of response to </a:t>
                      </a:r>
                      <a:b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PLN-101095</a:t>
                      </a:r>
                    </a:p>
                    <a:p>
                      <a:pPr marL="0" marR="0" lvl="0" indent="0" algn="l" defTabSz="9101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>
                        <a:latin typeface="+mj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R="0" marT="54864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Change from baseline in plasma </a:t>
                      </a:r>
                      <a:b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IFN-</a:t>
                      </a:r>
                      <a:r>
                        <a:rPr lang="el-GR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γ </a:t>
                      </a: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and PD-L1 levels at Days 14 and 28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Proportion of objective responders </a:t>
                      </a:r>
                      <a:b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with increased plasma IFN-</a:t>
                      </a:r>
                      <a:r>
                        <a:rPr lang="el-GR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γ </a:t>
                      </a: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or PD-L1 </a:t>
                      </a:r>
                      <a:b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levels at Days 14 and 28</a:t>
                      </a:r>
                    </a:p>
                  </a:txBody>
                  <a:tcPr marR="0" marT="54864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554126"/>
                  </a:ext>
                </a:extLst>
              </a:tr>
              <a:tr h="2036916">
                <a:tc>
                  <a:txBody>
                    <a:bodyPr/>
                    <a:lstStyle/>
                    <a:p>
                      <a:pPr marL="0" marR="0" lvl="0" indent="0" algn="l" defTabSz="9101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To further characterize the preliminary pharmacodynamic activity in blood-based </a:t>
                      </a:r>
                      <a:b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and tumor-based biomarkers associated with </a:t>
                      </a:r>
                      <a:b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PLN-101095</a:t>
                      </a:r>
                    </a:p>
                  </a:txBody>
                  <a:tcPr marR="0" marT="54864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Change from baseline in circulating </a:t>
                      </a:r>
                      <a:b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blood-based biomarkers, including immune cytokines, ctDNA and peripheral blood immune cell subsets </a:t>
                      </a:r>
                    </a:p>
                    <a:p>
                      <a:pPr marL="237744" indent="-237744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Baseline and/or change from baseline</a:t>
                      </a:r>
                      <a:b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 tumor tissue–based biomarkers, </a:t>
                      </a:r>
                      <a:b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including integrin expression, markers </a:t>
                      </a:r>
                      <a:b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of TGF-</a:t>
                      </a:r>
                      <a:r>
                        <a:rPr lang="el-GR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β </a:t>
                      </a:r>
                      <a:r>
                        <a:rPr lang="en-US" sz="1500"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pathway activity, TME composition and immune response</a:t>
                      </a:r>
                    </a:p>
                  </a:txBody>
                  <a:tcPr marR="0" marT="54864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440259"/>
                  </a:ext>
                </a:extLst>
              </a:tr>
              <a:tr h="725154">
                <a:tc>
                  <a:txBody>
                    <a:bodyPr/>
                    <a:lstStyle/>
                    <a:p>
                      <a:pPr marL="0" marR="0" lvl="0" indent="0" algn="l" defTabSz="91012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>
                          <a:latin typeface="+mj-lt"/>
                        </a:rPr>
                        <a:t>To assess the pharmacokinetic/pharmacodynamic relationships of PLN-101095</a:t>
                      </a:r>
                    </a:p>
                  </a:txBody>
                  <a:tcPr marR="0" marT="54864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7744" marR="0" lvl="0" indent="-237744" algn="l" defTabSz="9101206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5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Relationship between pharmacokinetic parameters, biomarkers and clinical </a:t>
                      </a:r>
                      <a:br>
                        <a:rPr lang="en-US" sz="15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r>
                        <a:rPr lang="en-US" sz="1500" kern="1200">
                          <a:solidFill>
                            <a:schemeClr val="tx1"/>
                          </a:solidFill>
                          <a:latin typeface="+mj-lt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and safety outcomes</a:t>
                      </a:r>
                    </a:p>
                  </a:txBody>
                  <a:tcPr marR="0" marT="54864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474192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E554517-6DE4-9634-2B1F-B6D32C28468E}"/>
              </a:ext>
            </a:extLst>
          </p:cNvPr>
          <p:cNvSpPr txBox="1"/>
          <p:nvPr/>
        </p:nvSpPr>
        <p:spPr>
          <a:xfrm>
            <a:off x="10068772" y="37312279"/>
            <a:ext cx="12801598" cy="430887"/>
          </a:xfrm>
          <a:prstGeom prst="rect">
            <a:avLst/>
          </a:prstGeom>
          <a:noFill/>
        </p:spPr>
        <p:txBody>
          <a:bodyPr wrap="square" lIns="182880" tIns="91440" rIns="91440" bIns="91440">
            <a:spAutoFit/>
          </a:bodyPr>
          <a:lstStyle/>
          <a:p>
            <a:pPr algn="ctr">
              <a:spcAft>
                <a:spcPts val="400"/>
              </a:spcAft>
            </a:pPr>
            <a:r>
              <a:rPr lang="en-US" sz="1600" b="1"/>
              <a:t>Presented at the ASCO Annual Meeting; May 29-June 2, 2026; Chicago, IL, and online.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ADD0E0-4ED7-0F8C-D44B-6AD2B435054F}"/>
              </a:ext>
            </a:extLst>
          </p:cNvPr>
          <p:cNvSpPr txBox="1"/>
          <p:nvPr/>
        </p:nvSpPr>
        <p:spPr>
          <a:xfrm>
            <a:off x="10086129" y="18583886"/>
            <a:ext cx="12810364" cy="800219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r>
              <a:rPr lang="en-US" sz="2000" b="1">
                <a:solidFill>
                  <a:schemeClr val="accent1"/>
                </a:solidFill>
              </a:rPr>
              <a:t>Figure 4. </a:t>
            </a:r>
            <a:r>
              <a:rPr lang="en-US" sz="2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Duration of Response of PLN-101095 in Combination With Pembrolizumab as Treatment for Solid Tumors (Including Those With Secondary Resistance to ICIs) in Part 1 of the Phase 1a/1b Trial</a:t>
            </a:r>
            <a:r>
              <a:rPr lang="en-US" sz="2000" baseline="30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57" name="Text Placeholder 12">
            <a:extLst>
              <a:ext uri="{FF2B5EF4-FFF2-40B4-BE49-F238E27FC236}">
                <a16:creationId xmlns:a16="http://schemas.microsoft.com/office/drawing/2014/main" id="{A8F52FD1-776B-046A-CB8D-FD7B3A875B2C}"/>
              </a:ext>
            </a:extLst>
          </p:cNvPr>
          <p:cNvSpPr txBox="1">
            <a:spLocks/>
          </p:cNvSpPr>
          <p:nvPr/>
        </p:nvSpPr>
        <p:spPr>
          <a:xfrm>
            <a:off x="10086129" y="24032029"/>
            <a:ext cx="12769764" cy="1107996"/>
          </a:xfrm>
          <a:prstGeom prst="rect">
            <a:avLst/>
          </a:prstGeom>
        </p:spPr>
        <p:txBody>
          <a:bodyPr vert="horz" wrap="square" lIns="182880" tIns="91440" rIns="182880" bIns="91440" rtlCol="0" anchor="t">
            <a:spAutoFit/>
          </a:bodyPr>
          <a:lstStyle>
            <a:lvl1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Cambria" panose="02040503050406030204" pitchFamily="18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34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None/>
              <a:tabLst/>
              <a:defRPr sz="2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r>
              <a:rPr lang="en-US" sz="1200">
                <a:solidFill>
                  <a:schemeClr val="tx1"/>
                </a:solidFill>
              </a:rPr>
              <a:t>Data as of Feb 27, 2026. </a:t>
            </a:r>
            <a:br>
              <a:rPr lang="en-US" sz="1200">
                <a:solidFill>
                  <a:schemeClr val="tx1"/>
                </a:solidFill>
              </a:rPr>
            </a:br>
            <a:r>
              <a:rPr lang="en-US" sz="1200">
                <a:solidFill>
                  <a:schemeClr val="tx1"/>
                </a:solidFill>
              </a:rPr>
              <a:t>Confirmed objective responders had BOR of </a:t>
            </a:r>
            <a:r>
              <a:rPr lang="en-US" sz="1200" err="1">
                <a:solidFill>
                  <a:schemeClr val="tx1"/>
                </a:solidFill>
              </a:rPr>
              <a:t>iPR</a:t>
            </a:r>
            <a:r>
              <a:rPr lang="en-US" sz="1200">
                <a:solidFill>
                  <a:schemeClr val="tx1"/>
                </a:solidFill>
              </a:rPr>
              <a:t> or </a:t>
            </a:r>
            <a:r>
              <a:rPr lang="en-US" sz="1200" err="1">
                <a:solidFill>
                  <a:schemeClr val="tx1"/>
                </a:solidFill>
              </a:rPr>
              <a:t>iCR</a:t>
            </a:r>
            <a:r>
              <a:rPr lang="en-US" sz="1200">
                <a:solidFill>
                  <a:schemeClr val="tx1"/>
                </a:solidFill>
              </a:rPr>
              <a:t>. BID, twice daily; BOR, best overall response; CCA, clear cell adenocarcinoma; CRC, colorectal cancer; HNSCC, </a:t>
            </a:r>
            <a:br>
              <a:rPr lang="en-US" sz="1200">
                <a:solidFill>
                  <a:schemeClr val="tx1"/>
                </a:solidFill>
              </a:rPr>
            </a:br>
            <a:r>
              <a:rPr lang="en-US" sz="1200">
                <a:solidFill>
                  <a:schemeClr val="tx1"/>
                </a:solidFill>
              </a:rPr>
              <a:t>head and neck squamous cell carcinoma; ICI, </a:t>
            </a:r>
            <a:r>
              <a:rPr lang="en-US" altLang="en-US" sz="1200">
                <a:solidFill>
                  <a:srgbClr val="000000"/>
                </a:solidFill>
                <a:ea typeface="Arial" panose="020B0604020202020204" pitchFamily="34" charset="0"/>
              </a:rPr>
              <a:t>immune checkpoint inhibitor; </a:t>
            </a:r>
            <a:r>
              <a:rPr lang="en-US" sz="1200" err="1">
                <a:solidFill>
                  <a:schemeClr val="tx1"/>
                </a:solidFill>
              </a:rPr>
              <a:t>iCR</a:t>
            </a:r>
            <a:r>
              <a:rPr lang="en-US" sz="1200">
                <a:solidFill>
                  <a:schemeClr val="tx1"/>
                </a:solidFill>
              </a:rPr>
              <a:t>, complete response per </a:t>
            </a:r>
            <a:r>
              <a:rPr lang="en-US" sz="1200" err="1">
                <a:solidFill>
                  <a:schemeClr val="tx1"/>
                </a:solidFill>
              </a:rPr>
              <a:t>iRECIST</a:t>
            </a:r>
            <a:r>
              <a:rPr lang="en-US" sz="1200">
                <a:solidFill>
                  <a:schemeClr val="tx1"/>
                </a:solidFill>
              </a:rPr>
              <a:t>; </a:t>
            </a:r>
            <a:r>
              <a:rPr lang="en-US" sz="1200" err="1">
                <a:solidFill>
                  <a:schemeClr val="tx1"/>
                </a:solidFill>
              </a:rPr>
              <a:t>iPR</a:t>
            </a:r>
            <a:r>
              <a:rPr lang="en-US" sz="1200">
                <a:solidFill>
                  <a:schemeClr val="tx1"/>
                </a:solidFill>
              </a:rPr>
              <a:t>, partial response per </a:t>
            </a:r>
            <a:r>
              <a:rPr lang="en-US" sz="1200" err="1">
                <a:solidFill>
                  <a:schemeClr val="tx1"/>
                </a:solidFill>
              </a:rPr>
              <a:t>iRECIST</a:t>
            </a:r>
            <a:r>
              <a:rPr lang="en-US" sz="1200">
                <a:solidFill>
                  <a:schemeClr val="tx1"/>
                </a:solidFill>
              </a:rPr>
              <a:t>; </a:t>
            </a:r>
            <a:r>
              <a:rPr lang="en-US" sz="1200" err="1">
                <a:solidFill>
                  <a:schemeClr val="tx1"/>
                </a:solidFill>
              </a:rPr>
              <a:t>iRECIST</a:t>
            </a:r>
            <a:r>
              <a:rPr lang="en-US" sz="1200">
                <a:solidFill>
                  <a:schemeClr val="tx1"/>
                </a:solidFill>
              </a:rPr>
              <a:t>, Immune Response Evaluation Criteria in Solid Tumors; NSCLC, non-small cell lung cancer; RCC, renal cell carcinoma; SCC, squamous cell carcinoma; TID, 3 times daily; TNBC, triple-negative breast cancer.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B52158-369B-D8A5-93CC-E85CE7966A3F}"/>
              </a:ext>
            </a:extLst>
          </p:cNvPr>
          <p:cNvSpPr/>
          <p:nvPr/>
        </p:nvSpPr>
        <p:spPr>
          <a:xfrm>
            <a:off x="18099348" y="16878388"/>
            <a:ext cx="1323256" cy="13864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A16AC708-576D-50FA-D66F-581D04631A8C}"/>
              </a:ext>
            </a:extLst>
          </p:cNvPr>
          <p:cNvSpPr/>
          <p:nvPr/>
        </p:nvSpPr>
        <p:spPr>
          <a:xfrm rot="5400000" flipH="1">
            <a:off x="17145211" y="14569358"/>
            <a:ext cx="170173" cy="1432368"/>
          </a:xfrm>
          <a:prstGeom prst="rightBrace">
            <a:avLst>
              <a:gd name="adj1" fmla="val 0"/>
              <a:gd name="adj2" fmla="val 50000"/>
            </a:avLst>
          </a:prstGeom>
          <a:ln w="635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2BB0BC-DE43-F1E2-BBFA-CB0827230EA3}"/>
              </a:ext>
            </a:extLst>
          </p:cNvPr>
          <p:cNvSpPr txBox="1"/>
          <p:nvPr/>
        </p:nvSpPr>
        <p:spPr>
          <a:xfrm>
            <a:off x="16445799" y="14049311"/>
            <a:ext cx="1618580" cy="10337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schemeClr val="bg2">
                <a:lumMod val="50000"/>
                <a:alpha val="40000"/>
              </a:scheme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defPPr>
              <a:defRPr lang="en-US"/>
            </a:defPPr>
            <a:lvl1pPr marL="179384" indent="-163509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Font typeface="Wingdings" pitchFamily="2" charset="2"/>
              <a:buChar char="§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Font typeface="Wingdings" pitchFamily="2" charset="2"/>
              <a:buChar char="q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SzPct val="100000"/>
              <a:buFont typeface="Courier New" panose="02070309020205020404" pitchFamily="49" charset="0"/>
              <a:buChar char="o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SzPct val="100000"/>
              <a:buFont typeface="Lucida Grande"/>
              <a:buChar char="-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pPr marL="21166" indent="0" algn="ctr" defTabSz="609585">
              <a:spcBef>
                <a:spcPts val="1200"/>
              </a:spcBef>
              <a:buNone/>
            </a:pPr>
            <a:r>
              <a:rPr lang="en-US" sz="1600" b="1">
                <a:solidFill>
                  <a:srgbClr val="0E71B7"/>
                </a:solidFill>
              </a:rPr>
              <a:t>Four </a:t>
            </a:r>
            <a:r>
              <a:rPr lang="en-US" sz="1600" b="1" err="1">
                <a:solidFill>
                  <a:srgbClr val="0E71B7"/>
                </a:solidFill>
              </a:rPr>
              <a:t>iRECIST</a:t>
            </a:r>
            <a:r>
              <a:rPr lang="en-US" sz="1600" b="1">
                <a:solidFill>
                  <a:srgbClr val="0E71B7"/>
                </a:solidFill>
              </a:rPr>
              <a:t> responders </a:t>
            </a:r>
            <a:br>
              <a:rPr lang="en-US" sz="1467">
                <a:solidFill>
                  <a:prstClr val="black"/>
                </a:solidFill>
              </a:rPr>
            </a:br>
            <a:r>
              <a:rPr lang="en-US" sz="1333">
                <a:solidFill>
                  <a:prstClr val="black"/>
                </a:solidFill>
              </a:rPr>
              <a:t>1 CR, 2 PRs and </a:t>
            </a:r>
            <a:br>
              <a:rPr lang="en-US" sz="1333">
                <a:solidFill>
                  <a:prstClr val="black"/>
                </a:solidFill>
              </a:rPr>
            </a:br>
            <a:r>
              <a:rPr lang="en-US" sz="1333">
                <a:solidFill>
                  <a:prstClr val="black"/>
                </a:solidFill>
              </a:rPr>
              <a:t>1 unconfirmed PR</a:t>
            </a:r>
            <a:endParaRPr lang="en-US" sz="1467">
              <a:solidFill>
                <a:prstClr val="black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D3A191D-7685-A2D8-740A-C51B530E7CEB}"/>
              </a:ext>
            </a:extLst>
          </p:cNvPr>
          <p:cNvSpPr/>
          <p:nvPr/>
        </p:nvSpPr>
        <p:spPr>
          <a:xfrm>
            <a:off x="16368692" y="14023955"/>
            <a:ext cx="1786173" cy="1033748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en-US" sz="1867">
              <a:solidFill>
                <a:prstClr val="white"/>
              </a:solidFill>
              <a:latin typeface="Arial" panose="020B0604020202020204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18BC9A1-085D-F9AF-86A0-3EA758FDC032}"/>
              </a:ext>
            </a:extLst>
          </p:cNvPr>
          <p:cNvSpPr txBox="1"/>
          <p:nvPr/>
        </p:nvSpPr>
        <p:spPr>
          <a:xfrm>
            <a:off x="17689812" y="16883638"/>
            <a:ext cx="277640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867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*</a:t>
            </a:r>
          </a:p>
        </p:txBody>
      </p:sp>
      <p:grpSp>
        <p:nvGrpSpPr>
          <p:cNvPr id="23" name="Graphic 16">
            <a:extLst>
              <a:ext uri="{FF2B5EF4-FFF2-40B4-BE49-F238E27FC236}">
                <a16:creationId xmlns:a16="http://schemas.microsoft.com/office/drawing/2014/main" id="{6FED1FFB-7E4A-7E81-30B7-8B15A58C45CA}"/>
              </a:ext>
            </a:extLst>
          </p:cNvPr>
          <p:cNvGrpSpPr/>
          <p:nvPr/>
        </p:nvGrpSpPr>
        <p:grpSpPr>
          <a:xfrm>
            <a:off x="11685909" y="13990378"/>
            <a:ext cx="6285233" cy="2943557"/>
            <a:chOff x="2356758" y="1835556"/>
            <a:chExt cx="5640795" cy="2880975"/>
          </a:xfrm>
        </p:grpSpPr>
        <p:sp>
          <p:nvSpPr>
            <p:cNvPr id="24" name="Freeform: Shape 329">
              <a:extLst>
                <a:ext uri="{FF2B5EF4-FFF2-40B4-BE49-F238E27FC236}">
                  <a16:creationId xmlns:a16="http://schemas.microsoft.com/office/drawing/2014/main" id="{C5910237-9AAC-B6CF-5854-0EF90F2D8E1A}"/>
                </a:ext>
              </a:extLst>
            </p:cNvPr>
            <p:cNvSpPr/>
            <p:nvPr/>
          </p:nvSpPr>
          <p:spPr>
            <a:xfrm>
              <a:off x="6672960" y="3262888"/>
              <a:ext cx="247576" cy="695247"/>
            </a:xfrm>
            <a:custGeom>
              <a:avLst/>
              <a:gdLst>
                <a:gd name="csX0" fmla="*/ 0 w 247576"/>
                <a:gd name="csY0" fmla="*/ 0 h 695247"/>
                <a:gd name="csX1" fmla="*/ 247576 w 247576"/>
                <a:gd name="csY1" fmla="*/ 0 h 695247"/>
                <a:gd name="csX2" fmla="*/ 247576 w 247576"/>
                <a:gd name="csY2" fmla="*/ 695247 h 695247"/>
                <a:gd name="csX3" fmla="*/ 0 w 247576"/>
                <a:gd name="csY3" fmla="*/ 695247 h 6952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695247">
                  <a:moveTo>
                    <a:pt x="0" y="0"/>
                  </a:moveTo>
                  <a:lnTo>
                    <a:pt x="247576" y="0"/>
                  </a:lnTo>
                  <a:lnTo>
                    <a:pt x="247576" y="695247"/>
                  </a:lnTo>
                  <a:lnTo>
                    <a:pt x="0" y="695247"/>
                  </a:lnTo>
                  <a:close/>
                </a:path>
              </a:pathLst>
            </a:custGeom>
            <a:solidFill>
              <a:srgbClr val="1F9EB7"/>
            </a:solidFill>
            <a:ln w="19050" cap="flat">
              <a:solidFill>
                <a:srgbClr val="C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25" name="Freeform: Shape 330">
              <a:extLst>
                <a:ext uri="{FF2B5EF4-FFF2-40B4-BE49-F238E27FC236}">
                  <a16:creationId xmlns:a16="http://schemas.microsoft.com/office/drawing/2014/main" id="{C7D10313-EDBD-0059-6BAC-E4B2255EE56C}"/>
                </a:ext>
              </a:extLst>
            </p:cNvPr>
            <p:cNvSpPr/>
            <p:nvPr/>
          </p:nvSpPr>
          <p:spPr>
            <a:xfrm>
              <a:off x="2720110" y="2467534"/>
              <a:ext cx="247576" cy="795354"/>
            </a:xfrm>
            <a:custGeom>
              <a:avLst/>
              <a:gdLst>
                <a:gd name="csX0" fmla="*/ 0 w 247576"/>
                <a:gd name="csY0" fmla="*/ 0 h 795354"/>
                <a:gd name="csX1" fmla="*/ 247576 w 247576"/>
                <a:gd name="csY1" fmla="*/ 0 h 795354"/>
                <a:gd name="csX2" fmla="*/ 247576 w 247576"/>
                <a:gd name="csY2" fmla="*/ 795354 h 795354"/>
                <a:gd name="csX3" fmla="*/ 0 w 247576"/>
                <a:gd name="csY3" fmla="*/ 795354 h 79535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795354">
                  <a:moveTo>
                    <a:pt x="0" y="0"/>
                  </a:moveTo>
                  <a:lnTo>
                    <a:pt x="247576" y="0"/>
                  </a:lnTo>
                  <a:lnTo>
                    <a:pt x="247576" y="795354"/>
                  </a:lnTo>
                  <a:lnTo>
                    <a:pt x="0" y="795354"/>
                  </a:lnTo>
                  <a:close/>
                </a:path>
              </a:pathLst>
            </a:custGeom>
            <a:solidFill>
              <a:srgbClr val="1F9EB7"/>
            </a:solidFill>
            <a:ln w="19050" cap="flat">
              <a:solidFill>
                <a:srgbClr val="C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26" name="Freeform: Shape 331">
              <a:extLst>
                <a:ext uri="{FF2B5EF4-FFF2-40B4-BE49-F238E27FC236}">
                  <a16:creationId xmlns:a16="http://schemas.microsoft.com/office/drawing/2014/main" id="{7E1F6E30-2B01-40CB-77B8-F3FDF61A0081}"/>
                </a:ext>
              </a:extLst>
            </p:cNvPr>
            <p:cNvSpPr/>
            <p:nvPr/>
          </p:nvSpPr>
          <p:spPr>
            <a:xfrm>
              <a:off x="4163229" y="2988627"/>
              <a:ext cx="247575" cy="273888"/>
            </a:xfrm>
            <a:custGeom>
              <a:avLst/>
              <a:gdLst>
                <a:gd name="csX0" fmla="*/ 0 w 247576"/>
                <a:gd name="csY0" fmla="*/ 0 h 273888"/>
                <a:gd name="csX1" fmla="*/ 247576 w 247576"/>
                <a:gd name="csY1" fmla="*/ 0 h 273888"/>
                <a:gd name="csX2" fmla="*/ 247576 w 247576"/>
                <a:gd name="csY2" fmla="*/ 273889 h 273888"/>
                <a:gd name="csX3" fmla="*/ 0 w 247576"/>
                <a:gd name="csY3" fmla="*/ 273889 h 273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273888">
                  <a:moveTo>
                    <a:pt x="0" y="0"/>
                  </a:moveTo>
                  <a:lnTo>
                    <a:pt x="247576" y="0"/>
                  </a:lnTo>
                  <a:lnTo>
                    <a:pt x="247576" y="273889"/>
                  </a:lnTo>
                  <a:lnTo>
                    <a:pt x="0" y="273889"/>
                  </a:lnTo>
                  <a:close/>
                </a:path>
              </a:pathLst>
            </a:custGeom>
            <a:solidFill>
              <a:srgbClr val="1F9EB7"/>
            </a:solidFill>
            <a:ln w="19050" cap="flat">
              <a:solidFill>
                <a:srgbClr val="C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27" name="Freeform: Shape 332">
              <a:extLst>
                <a:ext uri="{FF2B5EF4-FFF2-40B4-BE49-F238E27FC236}">
                  <a16:creationId xmlns:a16="http://schemas.microsoft.com/office/drawing/2014/main" id="{5363375F-4FED-E7E0-5FBF-DDF466D2E970}"/>
                </a:ext>
              </a:extLst>
            </p:cNvPr>
            <p:cNvSpPr/>
            <p:nvPr/>
          </p:nvSpPr>
          <p:spPr>
            <a:xfrm>
              <a:off x="2356758" y="1835556"/>
              <a:ext cx="247576" cy="1424700"/>
            </a:xfrm>
            <a:custGeom>
              <a:avLst/>
              <a:gdLst>
                <a:gd name="csX0" fmla="*/ 0 w 247576"/>
                <a:gd name="csY0" fmla="*/ 0 h 1424700"/>
                <a:gd name="csX1" fmla="*/ 247576 w 247576"/>
                <a:gd name="csY1" fmla="*/ 0 h 1424700"/>
                <a:gd name="csX2" fmla="*/ 247576 w 247576"/>
                <a:gd name="csY2" fmla="*/ 1424700 h 1424700"/>
                <a:gd name="csX3" fmla="*/ 0 w 247576"/>
                <a:gd name="csY3" fmla="*/ 1424700 h 14247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1424700">
                  <a:moveTo>
                    <a:pt x="0" y="0"/>
                  </a:moveTo>
                  <a:lnTo>
                    <a:pt x="247576" y="0"/>
                  </a:lnTo>
                  <a:lnTo>
                    <a:pt x="247576" y="1424700"/>
                  </a:lnTo>
                  <a:lnTo>
                    <a:pt x="0" y="1424700"/>
                  </a:lnTo>
                  <a:close/>
                </a:path>
              </a:pathLst>
            </a:custGeom>
            <a:solidFill>
              <a:srgbClr val="4A90E2"/>
            </a:solidFill>
            <a:ln w="19050" cap="flat">
              <a:solidFill>
                <a:srgbClr val="C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28" name="Freeform: Shape 333">
              <a:extLst>
                <a:ext uri="{FF2B5EF4-FFF2-40B4-BE49-F238E27FC236}">
                  <a16:creationId xmlns:a16="http://schemas.microsoft.com/office/drawing/2014/main" id="{ED25B5BB-E89B-7EC9-E6F5-AEDAFB22D06D}"/>
                </a:ext>
              </a:extLst>
            </p:cNvPr>
            <p:cNvSpPr/>
            <p:nvPr/>
          </p:nvSpPr>
          <p:spPr>
            <a:xfrm>
              <a:off x="3088843" y="2704585"/>
              <a:ext cx="247576" cy="559618"/>
            </a:xfrm>
            <a:custGeom>
              <a:avLst/>
              <a:gdLst>
                <a:gd name="csX0" fmla="*/ 0 w 247576"/>
                <a:gd name="csY0" fmla="*/ 0 h 559618"/>
                <a:gd name="csX1" fmla="*/ 247576 w 247576"/>
                <a:gd name="csY1" fmla="*/ 0 h 559618"/>
                <a:gd name="csX2" fmla="*/ 247576 w 247576"/>
                <a:gd name="csY2" fmla="*/ 559618 h 559618"/>
                <a:gd name="csX3" fmla="*/ 0 w 247576"/>
                <a:gd name="csY3" fmla="*/ 559618 h 55961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559618">
                  <a:moveTo>
                    <a:pt x="0" y="0"/>
                  </a:moveTo>
                  <a:lnTo>
                    <a:pt x="247576" y="0"/>
                  </a:lnTo>
                  <a:lnTo>
                    <a:pt x="247576" y="559618"/>
                  </a:lnTo>
                  <a:lnTo>
                    <a:pt x="0" y="559618"/>
                  </a:lnTo>
                  <a:close/>
                </a:path>
              </a:pathLst>
            </a:custGeom>
            <a:solidFill>
              <a:srgbClr val="4A90E2"/>
            </a:solidFill>
            <a:ln w="11952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29" name="Freeform: Shape 334">
              <a:extLst>
                <a:ext uri="{FF2B5EF4-FFF2-40B4-BE49-F238E27FC236}">
                  <a16:creationId xmlns:a16="http://schemas.microsoft.com/office/drawing/2014/main" id="{68DB4B19-8588-EF6D-1FB5-B131CE5E0B74}"/>
                </a:ext>
              </a:extLst>
            </p:cNvPr>
            <p:cNvSpPr/>
            <p:nvPr/>
          </p:nvSpPr>
          <p:spPr>
            <a:xfrm>
              <a:off x="3799878" y="2862579"/>
              <a:ext cx="247576" cy="401623"/>
            </a:xfrm>
            <a:custGeom>
              <a:avLst/>
              <a:gdLst>
                <a:gd name="csX0" fmla="*/ 0 w 247576"/>
                <a:gd name="csY0" fmla="*/ 0 h 401623"/>
                <a:gd name="csX1" fmla="*/ 247576 w 247576"/>
                <a:gd name="csY1" fmla="*/ 0 h 401623"/>
                <a:gd name="csX2" fmla="*/ 247576 w 247576"/>
                <a:gd name="csY2" fmla="*/ 401624 h 401623"/>
                <a:gd name="csX3" fmla="*/ 0 w 247576"/>
                <a:gd name="csY3" fmla="*/ 401624 h 40162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401623">
                  <a:moveTo>
                    <a:pt x="0" y="0"/>
                  </a:moveTo>
                  <a:lnTo>
                    <a:pt x="247576" y="0"/>
                  </a:lnTo>
                  <a:lnTo>
                    <a:pt x="247576" y="401624"/>
                  </a:lnTo>
                  <a:lnTo>
                    <a:pt x="0" y="401624"/>
                  </a:lnTo>
                  <a:close/>
                </a:path>
              </a:pathLst>
            </a:custGeom>
            <a:solidFill>
              <a:srgbClr val="4A90E2"/>
            </a:solidFill>
            <a:ln w="11952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0" name="Freeform: Shape 335">
              <a:extLst>
                <a:ext uri="{FF2B5EF4-FFF2-40B4-BE49-F238E27FC236}">
                  <a16:creationId xmlns:a16="http://schemas.microsoft.com/office/drawing/2014/main" id="{4E98E179-4F44-4801-C5C0-BCC0E5CA49EE}"/>
                </a:ext>
              </a:extLst>
            </p:cNvPr>
            <p:cNvSpPr/>
            <p:nvPr/>
          </p:nvSpPr>
          <p:spPr>
            <a:xfrm>
              <a:off x="4874263" y="3067936"/>
              <a:ext cx="247576" cy="201409"/>
            </a:xfrm>
            <a:custGeom>
              <a:avLst/>
              <a:gdLst>
                <a:gd name="csX0" fmla="*/ 0 w 247576"/>
                <a:gd name="csY0" fmla="*/ 0 h 201409"/>
                <a:gd name="csX1" fmla="*/ 247577 w 247576"/>
                <a:gd name="csY1" fmla="*/ 0 h 201409"/>
                <a:gd name="csX2" fmla="*/ 247577 w 247576"/>
                <a:gd name="csY2" fmla="*/ 201410 h 201409"/>
                <a:gd name="csX3" fmla="*/ 0 w 247576"/>
                <a:gd name="csY3" fmla="*/ 201410 h 20140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201409">
                  <a:moveTo>
                    <a:pt x="0" y="0"/>
                  </a:moveTo>
                  <a:lnTo>
                    <a:pt x="247577" y="0"/>
                  </a:lnTo>
                  <a:lnTo>
                    <a:pt x="247577" y="201410"/>
                  </a:lnTo>
                  <a:lnTo>
                    <a:pt x="0" y="201410"/>
                  </a:lnTo>
                  <a:close/>
                </a:path>
              </a:pathLst>
            </a:custGeom>
            <a:solidFill>
              <a:srgbClr val="4A90E2"/>
            </a:solidFill>
            <a:ln w="19050" cap="flat">
              <a:solidFill>
                <a:srgbClr val="C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1" name="Freeform: Shape 336">
              <a:extLst>
                <a:ext uri="{FF2B5EF4-FFF2-40B4-BE49-F238E27FC236}">
                  <a16:creationId xmlns:a16="http://schemas.microsoft.com/office/drawing/2014/main" id="{EF2379E2-9ED5-2BDE-74F2-A6DDFC78718C}"/>
                </a:ext>
              </a:extLst>
            </p:cNvPr>
            <p:cNvSpPr/>
            <p:nvPr/>
          </p:nvSpPr>
          <p:spPr>
            <a:xfrm>
              <a:off x="3436407" y="2825371"/>
              <a:ext cx="247575" cy="437863"/>
            </a:xfrm>
            <a:custGeom>
              <a:avLst/>
              <a:gdLst>
                <a:gd name="csX0" fmla="*/ 0 w 247576"/>
                <a:gd name="csY0" fmla="*/ 0 h 437863"/>
                <a:gd name="csX1" fmla="*/ 247576 w 247576"/>
                <a:gd name="csY1" fmla="*/ 0 h 437863"/>
                <a:gd name="csX2" fmla="*/ 247576 w 247576"/>
                <a:gd name="csY2" fmla="*/ 437863 h 437863"/>
                <a:gd name="csX3" fmla="*/ 0 w 247576"/>
                <a:gd name="csY3" fmla="*/ 437863 h 4378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437863">
                  <a:moveTo>
                    <a:pt x="0" y="0"/>
                  </a:moveTo>
                  <a:lnTo>
                    <a:pt x="247576" y="0"/>
                  </a:lnTo>
                  <a:lnTo>
                    <a:pt x="247576" y="437863"/>
                  </a:lnTo>
                  <a:lnTo>
                    <a:pt x="0" y="437863"/>
                  </a:lnTo>
                  <a:close/>
                </a:path>
              </a:pathLst>
            </a:custGeom>
            <a:solidFill>
              <a:srgbClr val="57B35A"/>
            </a:solidFill>
            <a:ln w="19050" cap="flat">
              <a:solidFill>
                <a:srgbClr val="C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2" name="Freeform: Shape 337">
              <a:extLst>
                <a:ext uri="{FF2B5EF4-FFF2-40B4-BE49-F238E27FC236}">
                  <a16:creationId xmlns:a16="http://schemas.microsoft.com/office/drawing/2014/main" id="{7D102356-80FD-83A3-E497-8C98A29DEFE2}"/>
                </a:ext>
              </a:extLst>
            </p:cNvPr>
            <p:cNvSpPr/>
            <p:nvPr/>
          </p:nvSpPr>
          <p:spPr>
            <a:xfrm>
              <a:off x="4516175" y="3058087"/>
              <a:ext cx="247576" cy="203084"/>
            </a:xfrm>
            <a:custGeom>
              <a:avLst/>
              <a:gdLst>
                <a:gd name="csX0" fmla="*/ 0 w 247576"/>
                <a:gd name="csY0" fmla="*/ 0 h 203084"/>
                <a:gd name="csX1" fmla="*/ 247577 w 247576"/>
                <a:gd name="csY1" fmla="*/ 0 h 203084"/>
                <a:gd name="csX2" fmla="*/ 247577 w 247576"/>
                <a:gd name="csY2" fmla="*/ 203084 h 203084"/>
                <a:gd name="csX3" fmla="*/ 0 w 247576"/>
                <a:gd name="csY3" fmla="*/ 203084 h 20308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203084">
                  <a:moveTo>
                    <a:pt x="0" y="0"/>
                  </a:moveTo>
                  <a:lnTo>
                    <a:pt x="247577" y="0"/>
                  </a:lnTo>
                  <a:lnTo>
                    <a:pt x="247577" y="203084"/>
                  </a:lnTo>
                  <a:lnTo>
                    <a:pt x="0" y="203084"/>
                  </a:lnTo>
                  <a:close/>
                </a:path>
              </a:pathLst>
            </a:custGeom>
            <a:solidFill>
              <a:srgbClr val="57B35A"/>
            </a:solidFill>
            <a:ln w="11952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4" name="Freeform: Shape 338">
              <a:extLst>
                <a:ext uri="{FF2B5EF4-FFF2-40B4-BE49-F238E27FC236}">
                  <a16:creationId xmlns:a16="http://schemas.microsoft.com/office/drawing/2014/main" id="{E5EBB5EF-996D-1D6D-D042-42C26360AECE}"/>
                </a:ext>
              </a:extLst>
            </p:cNvPr>
            <p:cNvSpPr/>
            <p:nvPr/>
          </p:nvSpPr>
          <p:spPr>
            <a:xfrm>
              <a:off x="5595823" y="3121356"/>
              <a:ext cx="247576" cy="139934"/>
            </a:xfrm>
            <a:custGeom>
              <a:avLst/>
              <a:gdLst>
                <a:gd name="csX0" fmla="*/ 0 w 247576"/>
                <a:gd name="csY0" fmla="*/ 0 h 139934"/>
                <a:gd name="csX1" fmla="*/ 247576 w 247576"/>
                <a:gd name="csY1" fmla="*/ 0 h 139934"/>
                <a:gd name="csX2" fmla="*/ 247576 w 247576"/>
                <a:gd name="csY2" fmla="*/ 139934 h 139934"/>
                <a:gd name="csX3" fmla="*/ 0 w 247576"/>
                <a:gd name="csY3" fmla="*/ 139934 h 139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139934">
                  <a:moveTo>
                    <a:pt x="0" y="0"/>
                  </a:moveTo>
                  <a:lnTo>
                    <a:pt x="247576" y="0"/>
                  </a:lnTo>
                  <a:lnTo>
                    <a:pt x="247576" y="139934"/>
                  </a:lnTo>
                  <a:lnTo>
                    <a:pt x="0" y="139934"/>
                  </a:lnTo>
                  <a:close/>
                </a:path>
              </a:pathLst>
            </a:custGeom>
            <a:solidFill>
              <a:srgbClr val="57B35A"/>
            </a:solidFill>
            <a:ln w="11952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5" name="Freeform: Shape 339">
              <a:extLst>
                <a:ext uri="{FF2B5EF4-FFF2-40B4-BE49-F238E27FC236}">
                  <a16:creationId xmlns:a16="http://schemas.microsoft.com/office/drawing/2014/main" id="{F38ECC9A-3EE7-B3DC-915F-43D47A9CF3D8}"/>
                </a:ext>
              </a:extLst>
            </p:cNvPr>
            <p:cNvSpPr/>
            <p:nvPr/>
          </p:nvSpPr>
          <p:spPr>
            <a:xfrm>
              <a:off x="7028417" y="3265160"/>
              <a:ext cx="247576" cy="972126"/>
            </a:xfrm>
            <a:custGeom>
              <a:avLst/>
              <a:gdLst>
                <a:gd name="csX0" fmla="*/ 0 w 247576"/>
                <a:gd name="csY0" fmla="*/ 0 h 972126"/>
                <a:gd name="csX1" fmla="*/ 247576 w 247576"/>
                <a:gd name="csY1" fmla="*/ 0 h 972126"/>
                <a:gd name="csX2" fmla="*/ 247576 w 247576"/>
                <a:gd name="csY2" fmla="*/ 972126 h 972126"/>
                <a:gd name="csX3" fmla="*/ 0 w 247576"/>
                <a:gd name="csY3" fmla="*/ 972126 h 97212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972126">
                  <a:moveTo>
                    <a:pt x="0" y="0"/>
                  </a:moveTo>
                  <a:lnTo>
                    <a:pt x="247576" y="0"/>
                  </a:lnTo>
                  <a:lnTo>
                    <a:pt x="247576" y="972126"/>
                  </a:lnTo>
                  <a:lnTo>
                    <a:pt x="0" y="972126"/>
                  </a:lnTo>
                  <a:close/>
                </a:path>
              </a:pathLst>
            </a:custGeom>
            <a:solidFill>
              <a:srgbClr val="57B35A"/>
            </a:solidFill>
            <a:ln w="19050" cap="flat">
              <a:solidFill>
                <a:srgbClr val="C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0" name="Freeform: Shape 340">
              <a:extLst>
                <a:ext uri="{FF2B5EF4-FFF2-40B4-BE49-F238E27FC236}">
                  <a16:creationId xmlns:a16="http://schemas.microsoft.com/office/drawing/2014/main" id="{2CDA7F00-9559-15A0-022F-1E87FDCFB5C5}"/>
                </a:ext>
              </a:extLst>
            </p:cNvPr>
            <p:cNvSpPr/>
            <p:nvPr/>
          </p:nvSpPr>
          <p:spPr>
            <a:xfrm>
              <a:off x="7391888" y="3270423"/>
              <a:ext cx="247576" cy="1435584"/>
            </a:xfrm>
            <a:custGeom>
              <a:avLst/>
              <a:gdLst>
                <a:gd name="csX0" fmla="*/ 0 w 247576"/>
                <a:gd name="csY0" fmla="*/ 0 h 1435584"/>
                <a:gd name="csX1" fmla="*/ 247576 w 247576"/>
                <a:gd name="csY1" fmla="*/ 0 h 1435584"/>
                <a:gd name="csX2" fmla="*/ 247576 w 247576"/>
                <a:gd name="csY2" fmla="*/ 1435584 h 1435584"/>
                <a:gd name="csX3" fmla="*/ 0 w 247576"/>
                <a:gd name="csY3" fmla="*/ 1435584 h 143558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1435584">
                  <a:moveTo>
                    <a:pt x="0" y="0"/>
                  </a:moveTo>
                  <a:lnTo>
                    <a:pt x="247576" y="0"/>
                  </a:lnTo>
                  <a:lnTo>
                    <a:pt x="247576" y="1435584"/>
                  </a:lnTo>
                  <a:lnTo>
                    <a:pt x="0" y="1435584"/>
                  </a:lnTo>
                  <a:close/>
                </a:path>
              </a:pathLst>
            </a:custGeom>
            <a:solidFill>
              <a:srgbClr val="57B35A"/>
            </a:solidFill>
            <a:ln w="19050" cap="flat">
              <a:solidFill>
                <a:srgbClr val="C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2" name="Freeform: Shape 341">
              <a:extLst>
                <a:ext uri="{FF2B5EF4-FFF2-40B4-BE49-F238E27FC236}">
                  <a16:creationId xmlns:a16="http://schemas.microsoft.com/office/drawing/2014/main" id="{8ED25E3D-9384-148C-C967-19A826F6E9D7}"/>
                </a:ext>
              </a:extLst>
            </p:cNvPr>
            <p:cNvSpPr/>
            <p:nvPr/>
          </p:nvSpPr>
          <p:spPr>
            <a:xfrm>
              <a:off x="7749977" y="3265160"/>
              <a:ext cx="247576" cy="1451371"/>
            </a:xfrm>
            <a:custGeom>
              <a:avLst/>
              <a:gdLst>
                <a:gd name="csX0" fmla="*/ 0 w 247576"/>
                <a:gd name="csY0" fmla="*/ 0 h 1451371"/>
                <a:gd name="csX1" fmla="*/ 247576 w 247576"/>
                <a:gd name="csY1" fmla="*/ 0 h 1451371"/>
                <a:gd name="csX2" fmla="*/ 247576 w 247576"/>
                <a:gd name="csY2" fmla="*/ 1451372 h 1451371"/>
                <a:gd name="csX3" fmla="*/ 0 w 247576"/>
                <a:gd name="csY3" fmla="*/ 1451372 h 145137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1451371">
                  <a:moveTo>
                    <a:pt x="0" y="0"/>
                  </a:moveTo>
                  <a:lnTo>
                    <a:pt x="247576" y="0"/>
                  </a:lnTo>
                  <a:lnTo>
                    <a:pt x="247576" y="1451372"/>
                  </a:lnTo>
                  <a:lnTo>
                    <a:pt x="0" y="1451372"/>
                  </a:lnTo>
                  <a:close/>
                </a:path>
              </a:pathLst>
            </a:custGeom>
            <a:solidFill>
              <a:srgbClr val="57B35A"/>
            </a:solidFill>
            <a:ln w="19050" cap="flat">
              <a:solidFill>
                <a:srgbClr val="C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3" name="Freeform: Shape 342">
              <a:extLst>
                <a:ext uri="{FF2B5EF4-FFF2-40B4-BE49-F238E27FC236}">
                  <a16:creationId xmlns:a16="http://schemas.microsoft.com/office/drawing/2014/main" id="{3A021F63-3551-C25B-A154-BF0F3E29C675}"/>
                </a:ext>
              </a:extLst>
            </p:cNvPr>
            <p:cNvSpPr/>
            <p:nvPr/>
          </p:nvSpPr>
          <p:spPr>
            <a:xfrm>
              <a:off x="5232472" y="3079137"/>
              <a:ext cx="247576" cy="182034"/>
            </a:xfrm>
            <a:custGeom>
              <a:avLst/>
              <a:gdLst>
                <a:gd name="csX0" fmla="*/ 0 w 247576"/>
                <a:gd name="csY0" fmla="*/ 0 h 182034"/>
                <a:gd name="csX1" fmla="*/ 247576 w 247576"/>
                <a:gd name="csY1" fmla="*/ 0 h 182034"/>
                <a:gd name="csX2" fmla="*/ 247576 w 247576"/>
                <a:gd name="csY2" fmla="*/ 182034 h 182034"/>
                <a:gd name="csX3" fmla="*/ 0 w 247576"/>
                <a:gd name="csY3" fmla="*/ 182034 h 182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182034">
                  <a:moveTo>
                    <a:pt x="0" y="0"/>
                  </a:moveTo>
                  <a:lnTo>
                    <a:pt x="247576" y="0"/>
                  </a:lnTo>
                  <a:lnTo>
                    <a:pt x="247576" y="182034"/>
                  </a:lnTo>
                  <a:lnTo>
                    <a:pt x="0" y="182034"/>
                  </a:lnTo>
                  <a:close/>
                </a:path>
              </a:pathLst>
            </a:custGeom>
            <a:solidFill>
              <a:srgbClr val="E66A32"/>
            </a:solidFill>
            <a:ln w="19050" cap="flat">
              <a:solidFill>
                <a:srgbClr val="C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4" name="Freeform: Shape 343">
              <a:extLst>
                <a:ext uri="{FF2B5EF4-FFF2-40B4-BE49-F238E27FC236}">
                  <a16:creationId xmlns:a16="http://schemas.microsoft.com/office/drawing/2014/main" id="{CE8EA741-4EB0-2391-04EF-CD66864D122C}"/>
                </a:ext>
              </a:extLst>
            </p:cNvPr>
            <p:cNvSpPr/>
            <p:nvPr/>
          </p:nvSpPr>
          <p:spPr>
            <a:xfrm>
              <a:off x="5948769" y="3266595"/>
              <a:ext cx="247576" cy="75229"/>
            </a:xfrm>
            <a:custGeom>
              <a:avLst/>
              <a:gdLst>
                <a:gd name="csX0" fmla="*/ 0 w 247576"/>
                <a:gd name="csY0" fmla="*/ 0 h 75229"/>
                <a:gd name="csX1" fmla="*/ 247577 w 247576"/>
                <a:gd name="csY1" fmla="*/ 0 h 75229"/>
                <a:gd name="csX2" fmla="*/ 247577 w 247576"/>
                <a:gd name="csY2" fmla="*/ 75230 h 75229"/>
                <a:gd name="csX3" fmla="*/ 0 w 247576"/>
                <a:gd name="csY3" fmla="*/ 75230 h 7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75229">
                  <a:moveTo>
                    <a:pt x="0" y="0"/>
                  </a:moveTo>
                  <a:lnTo>
                    <a:pt x="247577" y="0"/>
                  </a:lnTo>
                  <a:lnTo>
                    <a:pt x="247577" y="75230"/>
                  </a:lnTo>
                  <a:lnTo>
                    <a:pt x="0" y="75230"/>
                  </a:lnTo>
                  <a:close/>
                </a:path>
              </a:pathLst>
            </a:custGeom>
            <a:solidFill>
              <a:srgbClr val="E66A32"/>
            </a:solidFill>
            <a:ln w="11952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5" name="Freeform: Shape 344">
              <a:extLst>
                <a:ext uri="{FF2B5EF4-FFF2-40B4-BE49-F238E27FC236}">
                  <a16:creationId xmlns:a16="http://schemas.microsoft.com/office/drawing/2014/main" id="{400DDE66-EDB0-6B24-7D75-2786AFDCCEEB}"/>
                </a:ext>
              </a:extLst>
            </p:cNvPr>
            <p:cNvSpPr/>
            <p:nvPr/>
          </p:nvSpPr>
          <p:spPr>
            <a:xfrm>
              <a:off x="6312120" y="3261333"/>
              <a:ext cx="247576" cy="101542"/>
            </a:xfrm>
            <a:custGeom>
              <a:avLst/>
              <a:gdLst>
                <a:gd name="csX0" fmla="*/ 0 w 247576"/>
                <a:gd name="csY0" fmla="*/ 0 h 101542"/>
                <a:gd name="csX1" fmla="*/ 247577 w 247576"/>
                <a:gd name="csY1" fmla="*/ 0 h 101542"/>
                <a:gd name="csX2" fmla="*/ 247577 w 247576"/>
                <a:gd name="csY2" fmla="*/ 101542 h 101542"/>
                <a:gd name="csX3" fmla="*/ 0 w 247576"/>
                <a:gd name="csY3" fmla="*/ 101542 h 10154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247576" h="101542">
                  <a:moveTo>
                    <a:pt x="0" y="0"/>
                  </a:moveTo>
                  <a:lnTo>
                    <a:pt x="247577" y="0"/>
                  </a:lnTo>
                  <a:lnTo>
                    <a:pt x="247577" y="101542"/>
                  </a:lnTo>
                  <a:lnTo>
                    <a:pt x="0" y="101542"/>
                  </a:lnTo>
                  <a:close/>
                </a:path>
              </a:pathLst>
            </a:custGeom>
            <a:solidFill>
              <a:srgbClr val="9864C8"/>
            </a:solidFill>
            <a:ln w="11952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sp>
        <p:nvSpPr>
          <p:cNvPr id="46" name="Freeform: Shape 345">
            <a:extLst>
              <a:ext uri="{FF2B5EF4-FFF2-40B4-BE49-F238E27FC236}">
                <a16:creationId xmlns:a16="http://schemas.microsoft.com/office/drawing/2014/main" id="{1D4B6A91-44EC-D3EA-F5EA-BEBD20417FED}"/>
              </a:ext>
            </a:extLst>
          </p:cNvPr>
          <p:cNvSpPr/>
          <p:nvPr/>
        </p:nvSpPr>
        <p:spPr>
          <a:xfrm>
            <a:off x="11436434" y="13974247"/>
            <a:ext cx="13327" cy="2970441"/>
          </a:xfrm>
          <a:custGeom>
            <a:avLst/>
            <a:gdLst>
              <a:gd name="csX0" fmla="*/ 0 w 11960"/>
              <a:gd name="csY0" fmla="*/ 0 h 2907288"/>
              <a:gd name="csX1" fmla="*/ 0 w 11960"/>
              <a:gd name="csY1" fmla="*/ 2907288 h 2907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11960" h="2907288">
                <a:moveTo>
                  <a:pt x="0" y="0"/>
                </a:moveTo>
                <a:lnTo>
                  <a:pt x="0" y="2907288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47" name="Freeform: Shape 346">
            <a:extLst>
              <a:ext uri="{FF2B5EF4-FFF2-40B4-BE49-F238E27FC236}">
                <a16:creationId xmlns:a16="http://schemas.microsoft.com/office/drawing/2014/main" id="{C151D61F-4A83-9FE0-8A24-9BB00AA326D1}"/>
              </a:ext>
            </a:extLst>
          </p:cNvPr>
          <p:cNvSpPr/>
          <p:nvPr/>
        </p:nvSpPr>
        <p:spPr>
          <a:xfrm>
            <a:off x="11351277" y="14270216"/>
            <a:ext cx="88088" cy="12220"/>
          </a:xfrm>
          <a:custGeom>
            <a:avLst/>
            <a:gdLst>
              <a:gd name="csX0" fmla="*/ 0 w 79056"/>
              <a:gd name="csY0" fmla="*/ 0 h 11960"/>
              <a:gd name="csX1" fmla="*/ 79057 w 79056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79056" h="11960">
                <a:moveTo>
                  <a:pt x="0" y="0"/>
                </a:moveTo>
                <a:lnTo>
                  <a:pt x="79057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48" name="Freeform: Shape 347">
            <a:extLst>
              <a:ext uri="{FF2B5EF4-FFF2-40B4-BE49-F238E27FC236}">
                <a16:creationId xmlns:a16="http://schemas.microsoft.com/office/drawing/2014/main" id="{E332EA84-033F-51EF-A4C1-2A0A0F0DCB5C}"/>
              </a:ext>
            </a:extLst>
          </p:cNvPr>
          <p:cNvSpPr/>
          <p:nvPr/>
        </p:nvSpPr>
        <p:spPr>
          <a:xfrm>
            <a:off x="11351277" y="14566185"/>
            <a:ext cx="88088" cy="12220"/>
          </a:xfrm>
          <a:custGeom>
            <a:avLst/>
            <a:gdLst>
              <a:gd name="csX0" fmla="*/ 0 w 79056"/>
              <a:gd name="csY0" fmla="*/ 0 h 11960"/>
              <a:gd name="csX1" fmla="*/ 79057 w 79056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79056" h="11960">
                <a:moveTo>
                  <a:pt x="0" y="0"/>
                </a:moveTo>
                <a:lnTo>
                  <a:pt x="79057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49" name="Freeform: Shape 348">
            <a:extLst>
              <a:ext uri="{FF2B5EF4-FFF2-40B4-BE49-F238E27FC236}">
                <a16:creationId xmlns:a16="http://schemas.microsoft.com/office/drawing/2014/main" id="{B0E3AB09-8D55-B83A-E3A1-A0A533E5E11A}"/>
              </a:ext>
            </a:extLst>
          </p:cNvPr>
          <p:cNvSpPr/>
          <p:nvPr/>
        </p:nvSpPr>
        <p:spPr>
          <a:xfrm>
            <a:off x="11351277" y="14862153"/>
            <a:ext cx="88088" cy="12220"/>
          </a:xfrm>
          <a:custGeom>
            <a:avLst/>
            <a:gdLst>
              <a:gd name="csX0" fmla="*/ 0 w 79056"/>
              <a:gd name="csY0" fmla="*/ 0 h 11960"/>
              <a:gd name="csX1" fmla="*/ 79057 w 79056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79056" h="11960">
                <a:moveTo>
                  <a:pt x="0" y="0"/>
                </a:moveTo>
                <a:lnTo>
                  <a:pt x="79057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50" name="Freeform: Shape 349">
            <a:extLst>
              <a:ext uri="{FF2B5EF4-FFF2-40B4-BE49-F238E27FC236}">
                <a16:creationId xmlns:a16="http://schemas.microsoft.com/office/drawing/2014/main" id="{F02C2FD0-27CD-E411-1D3A-29A426598836}"/>
              </a:ext>
            </a:extLst>
          </p:cNvPr>
          <p:cNvSpPr/>
          <p:nvPr/>
        </p:nvSpPr>
        <p:spPr>
          <a:xfrm>
            <a:off x="11351277" y="15158123"/>
            <a:ext cx="88088" cy="12220"/>
          </a:xfrm>
          <a:custGeom>
            <a:avLst/>
            <a:gdLst>
              <a:gd name="csX0" fmla="*/ 0 w 79056"/>
              <a:gd name="csY0" fmla="*/ 0 h 11960"/>
              <a:gd name="csX1" fmla="*/ 79057 w 79056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79056" h="11960">
                <a:moveTo>
                  <a:pt x="0" y="0"/>
                </a:moveTo>
                <a:lnTo>
                  <a:pt x="79057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51" name="Freeform: Shape 350">
            <a:extLst>
              <a:ext uri="{FF2B5EF4-FFF2-40B4-BE49-F238E27FC236}">
                <a16:creationId xmlns:a16="http://schemas.microsoft.com/office/drawing/2014/main" id="{F9094E09-3562-A336-81AA-E456A40EFCD3}"/>
              </a:ext>
            </a:extLst>
          </p:cNvPr>
          <p:cNvSpPr/>
          <p:nvPr/>
        </p:nvSpPr>
        <p:spPr>
          <a:xfrm>
            <a:off x="11351277" y="15451403"/>
            <a:ext cx="88088" cy="12220"/>
          </a:xfrm>
          <a:custGeom>
            <a:avLst/>
            <a:gdLst>
              <a:gd name="csX0" fmla="*/ 0 w 79056"/>
              <a:gd name="csY0" fmla="*/ 0 h 11960"/>
              <a:gd name="csX1" fmla="*/ 79057 w 79056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79056" h="11960">
                <a:moveTo>
                  <a:pt x="0" y="0"/>
                </a:moveTo>
                <a:lnTo>
                  <a:pt x="79057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52" name="Freeform: Shape 351">
            <a:extLst>
              <a:ext uri="{FF2B5EF4-FFF2-40B4-BE49-F238E27FC236}">
                <a16:creationId xmlns:a16="http://schemas.microsoft.com/office/drawing/2014/main" id="{381D355D-6D0A-139B-F09A-926EEF407762}"/>
              </a:ext>
            </a:extLst>
          </p:cNvPr>
          <p:cNvSpPr/>
          <p:nvPr/>
        </p:nvSpPr>
        <p:spPr>
          <a:xfrm>
            <a:off x="11351277" y="15750060"/>
            <a:ext cx="88088" cy="12220"/>
          </a:xfrm>
          <a:custGeom>
            <a:avLst/>
            <a:gdLst>
              <a:gd name="csX0" fmla="*/ 0 w 79056"/>
              <a:gd name="csY0" fmla="*/ 0 h 11960"/>
              <a:gd name="csX1" fmla="*/ 79057 w 79056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79056" h="11960">
                <a:moveTo>
                  <a:pt x="0" y="0"/>
                </a:moveTo>
                <a:lnTo>
                  <a:pt x="79057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53" name="Freeform: Shape 352">
            <a:extLst>
              <a:ext uri="{FF2B5EF4-FFF2-40B4-BE49-F238E27FC236}">
                <a16:creationId xmlns:a16="http://schemas.microsoft.com/office/drawing/2014/main" id="{C682282F-FBD1-7875-292D-E88D1A03DE37}"/>
              </a:ext>
            </a:extLst>
          </p:cNvPr>
          <p:cNvSpPr/>
          <p:nvPr/>
        </p:nvSpPr>
        <p:spPr>
          <a:xfrm>
            <a:off x="11351277" y="16046029"/>
            <a:ext cx="88088" cy="12220"/>
          </a:xfrm>
          <a:custGeom>
            <a:avLst/>
            <a:gdLst>
              <a:gd name="csX0" fmla="*/ 0 w 79056"/>
              <a:gd name="csY0" fmla="*/ 0 h 11960"/>
              <a:gd name="csX1" fmla="*/ 79057 w 79056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79056" h="11960">
                <a:moveTo>
                  <a:pt x="0" y="0"/>
                </a:moveTo>
                <a:lnTo>
                  <a:pt x="79057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54" name="Freeform: Shape 353">
            <a:extLst>
              <a:ext uri="{FF2B5EF4-FFF2-40B4-BE49-F238E27FC236}">
                <a16:creationId xmlns:a16="http://schemas.microsoft.com/office/drawing/2014/main" id="{A827E250-1B58-D8D3-7B07-9F634E8A8984}"/>
              </a:ext>
            </a:extLst>
          </p:cNvPr>
          <p:cNvSpPr/>
          <p:nvPr/>
        </p:nvSpPr>
        <p:spPr>
          <a:xfrm>
            <a:off x="11351277" y="16341997"/>
            <a:ext cx="88088" cy="12220"/>
          </a:xfrm>
          <a:custGeom>
            <a:avLst/>
            <a:gdLst>
              <a:gd name="csX0" fmla="*/ 0 w 79056"/>
              <a:gd name="csY0" fmla="*/ 0 h 11960"/>
              <a:gd name="csX1" fmla="*/ 79057 w 79056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79056" h="11960">
                <a:moveTo>
                  <a:pt x="0" y="0"/>
                </a:moveTo>
                <a:lnTo>
                  <a:pt x="79057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55" name="Freeform: Shape 354">
            <a:extLst>
              <a:ext uri="{FF2B5EF4-FFF2-40B4-BE49-F238E27FC236}">
                <a16:creationId xmlns:a16="http://schemas.microsoft.com/office/drawing/2014/main" id="{455BA518-3A90-01F0-E44F-E73DEC39B484}"/>
              </a:ext>
            </a:extLst>
          </p:cNvPr>
          <p:cNvSpPr/>
          <p:nvPr/>
        </p:nvSpPr>
        <p:spPr>
          <a:xfrm>
            <a:off x="11351277" y="16637967"/>
            <a:ext cx="88088" cy="12220"/>
          </a:xfrm>
          <a:custGeom>
            <a:avLst/>
            <a:gdLst>
              <a:gd name="csX0" fmla="*/ 0 w 79056"/>
              <a:gd name="csY0" fmla="*/ 0 h 11960"/>
              <a:gd name="csX1" fmla="*/ 79057 w 79056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79056" h="11960">
                <a:moveTo>
                  <a:pt x="0" y="0"/>
                </a:moveTo>
                <a:lnTo>
                  <a:pt x="79057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56" name="Freeform: Shape 355">
            <a:extLst>
              <a:ext uri="{FF2B5EF4-FFF2-40B4-BE49-F238E27FC236}">
                <a16:creationId xmlns:a16="http://schemas.microsoft.com/office/drawing/2014/main" id="{B533E55F-F0F1-D884-1A2D-2B70D0DDC591}"/>
              </a:ext>
            </a:extLst>
          </p:cNvPr>
          <p:cNvSpPr/>
          <p:nvPr/>
        </p:nvSpPr>
        <p:spPr>
          <a:xfrm>
            <a:off x="11351277" y="16933936"/>
            <a:ext cx="88088" cy="12220"/>
          </a:xfrm>
          <a:custGeom>
            <a:avLst/>
            <a:gdLst>
              <a:gd name="csX0" fmla="*/ 0 w 79056"/>
              <a:gd name="csY0" fmla="*/ 0 h 11960"/>
              <a:gd name="csX1" fmla="*/ 79057 w 79056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79056" h="11960">
                <a:moveTo>
                  <a:pt x="0" y="0"/>
                </a:moveTo>
                <a:lnTo>
                  <a:pt x="79057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57" name="Freeform: Shape 356">
            <a:extLst>
              <a:ext uri="{FF2B5EF4-FFF2-40B4-BE49-F238E27FC236}">
                <a16:creationId xmlns:a16="http://schemas.microsoft.com/office/drawing/2014/main" id="{078E8232-1076-C726-9647-94184FED6B8F}"/>
              </a:ext>
            </a:extLst>
          </p:cNvPr>
          <p:cNvSpPr/>
          <p:nvPr/>
        </p:nvSpPr>
        <p:spPr>
          <a:xfrm>
            <a:off x="11351277" y="13974247"/>
            <a:ext cx="88088" cy="12220"/>
          </a:xfrm>
          <a:custGeom>
            <a:avLst/>
            <a:gdLst>
              <a:gd name="csX0" fmla="*/ 0 w 79056"/>
              <a:gd name="csY0" fmla="*/ 0 h 11960"/>
              <a:gd name="csX1" fmla="*/ 79057 w 79056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79056" h="11960">
                <a:moveTo>
                  <a:pt x="0" y="0"/>
                </a:moveTo>
                <a:lnTo>
                  <a:pt x="79057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59" name="Freeform: Shape 357">
            <a:extLst>
              <a:ext uri="{FF2B5EF4-FFF2-40B4-BE49-F238E27FC236}">
                <a16:creationId xmlns:a16="http://schemas.microsoft.com/office/drawing/2014/main" id="{588B292C-60CE-1353-EE26-799E0B4D2511}"/>
              </a:ext>
            </a:extLst>
          </p:cNvPr>
          <p:cNvSpPr/>
          <p:nvPr/>
        </p:nvSpPr>
        <p:spPr>
          <a:xfrm>
            <a:off x="11424706" y="15451403"/>
            <a:ext cx="6801639" cy="12220"/>
          </a:xfrm>
          <a:custGeom>
            <a:avLst/>
            <a:gdLst>
              <a:gd name="csX0" fmla="*/ 0 w 6104252"/>
              <a:gd name="csY0" fmla="*/ 0 h 11960"/>
              <a:gd name="csX1" fmla="*/ 6104253 w 6104252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6104252" h="11960">
                <a:moveTo>
                  <a:pt x="0" y="0"/>
                </a:moveTo>
                <a:lnTo>
                  <a:pt x="6104253" y="0"/>
                </a:lnTo>
              </a:path>
            </a:pathLst>
          </a:custGeom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61" name="Freeform: Shape 358">
            <a:extLst>
              <a:ext uri="{FF2B5EF4-FFF2-40B4-BE49-F238E27FC236}">
                <a16:creationId xmlns:a16="http://schemas.microsoft.com/office/drawing/2014/main" id="{A1B7E898-5449-251F-76B3-5D1C40C0A942}"/>
              </a:ext>
            </a:extLst>
          </p:cNvPr>
          <p:cNvSpPr/>
          <p:nvPr/>
        </p:nvSpPr>
        <p:spPr>
          <a:xfrm>
            <a:off x="11439367" y="15158123"/>
            <a:ext cx="6801772" cy="12220"/>
          </a:xfrm>
          <a:custGeom>
            <a:avLst/>
            <a:gdLst>
              <a:gd name="csX0" fmla="*/ 0 w 6104372"/>
              <a:gd name="csY0" fmla="*/ 0 h 11960"/>
              <a:gd name="csX1" fmla="*/ 6104373 w 6104372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6104372" h="11960">
                <a:moveTo>
                  <a:pt x="0" y="0"/>
                </a:moveTo>
                <a:lnTo>
                  <a:pt x="6104373" y="0"/>
                </a:lnTo>
              </a:path>
            </a:pathLst>
          </a:custGeom>
          <a:ln w="11952" cap="flat">
            <a:solidFill>
              <a:schemeClr val="bg1">
                <a:lumMod val="65000"/>
              </a:schemeClr>
            </a:solidFill>
            <a:custDash>
              <a:ds d="300000" sp="300000"/>
            </a:custDash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62" name="Freeform: Shape 359">
            <a:extLst>
              <a:ext uri="{FF2B5EF4-FFF2-40B4-BE49-F238E27FC236}">
                <a16:creationId xmlns:a16="http://schemas.microsoft.com/office/drawing/2014/main" id="{A32244BF-826E-08DB-A81D-ACFECD939AC8}"/>
              </a:ext>
            </a:extLst>
          </p:cNvPr>
          <p:cNvSpPr/>
          <p:nvPr/>
        </p:nvSpPr>
        <p:spPr>
          <a:xfrm>
            <a:off x="11410047" y="15899595"/>
            <a:ext cx="6801639" cy="12220"/>
          </a:xfrm>
          <a:custGeom>
            <a:avLst/>
            <a:gdLst>
              <a:gd name="csX0" fmla="*/ 0 w 6104252"/>
              <a:gd name="csY0" fmla="*/ 0 h 11960"/>
              <a:gd name="csX1" fmla="*/ 6104253 w 6104252"/>
              <a:gd name="csY1" fmla="*/ 0 h 11960"/>
            </a:gdLst>
            <a:ahLst/>
            <a:cxnLst>
              <a:cxn ang="0">
                <a:pos x="csX0" y="csY0"/>
              </a:cxn>
              <a:cxn ang="0">
                <a:pos x="csX1" y="csY1"/>
              </a:cxn>
            </a:cxnLst>
            <a:rect l="l" t="t" r="r" b="b"/>
            <a:pathLst>
              <a:path w="6104252" h="11960">
                <a:moveTo>
                  <a:pt x="0" y="0"/>
                </a:moveTo>
                <a:lnTo>
                  <a:pt x="6104253" y="0"/>
                </a:lnTo>
              </a:path>
            </a:pathLst>
          </a:custGeom>
          <a:ln w="11952" cap="flat">
            <a:solidFill>
              <a:schemeClr val="bg1">
                <a:lumMod val="65000"/>
              </a:schemeClr>
            </a:solidFill>
            <a:custDash>
              <a:ds d="300000" sp="300000"/>
            </a:custDash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256EC82-CA5C-68B6-F0BB-862D37DFBCCB}"/>
              </a:ext>
            </a:extLst>
          </p:cNvPr>
          <p:cNvSpPr txBox="1"/>
          <p:nvPr/>
        </p:nvSpPr>
        <p:spPr>
          <a:xfrm>
            <a:off x="10894368" y="13844643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100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C760E59-A040-86A6-D79F-2763CAE6F60A}"/>
              </a:ext>
            </a:extLst>
          </p:cNvPr>
          <p:cNvSpPr txBox="1"/>
          <p:nvPr/>
        </p:nvSpPr>
        <p:spPr>
          <a:xfrm>
            <a:off x="10983390" y="14139023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80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1EB00EF-C636-E33E-1559-531BA259DFC6}"/>
              </a:ext>
            </a:extLst>
          </p:cNvPr>
          <p:cNvSpPr txBox="1"/>
          <p:nvPr/>
        </p:nvSpPr>
        <p:spPr>
          <a:xfrm>
            <a:off x="10983390" y="14433525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60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941BD51-343A-01F3-D7CF-263B0CB38F7C}"/>
              </a:ext>
            </a:extLst>
          </p:cNvPr>
          <p:cNvSpPr txBox="1"/>
          <p:nvPr/>
        </p:nvSpPr>
        <p:spPr>
          <a:xfrm>
            <a:off x="10983390" y="14728028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40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4F87856-44E9-63DC-559F-3BD3387AAB57}"/>
              </a:ext>
            </a:extLst>
          </p:cNvPr>
          <p:cNvSpPr txBox="1"/>
          <p:nvPr/>
        </p:nvSpPr>
        <p:spPr>
          <a:xfrm>
            <a:off x="10983390" y="15022408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20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6CC9474-DFC8-6431-DE19-0231EA0AE772}"/>
              </a:ext>
            </a:extLst>
          </p:cNvPr>
          <p:cNvSpPr txBox="1"/>
          <p:nvPr/>
        </p:nvSpPr>
        <p:spPr>
          <a:xfrm>
            <a:off x="11072279" y="15316909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0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BDA1000-2701-477A-578E-32D00249D420}"/>
              </a:ext>
            </a:extLst>
          </p:cNvPr>
          <p:cNvSpPr txBox="1"/>
          <p:nvPr/>
        </p:nvSpPr>
        <p:spPr>
          <a:xfrm>
            <a:off x="10930084" y="15611412"/>
            <a:ext cx="4443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−20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2ECC08B-C246-1014-7763-E39481A8C649}"/>
              </a:ext>
            </a:extLst>
          </p:cNvPr>
          <p:cNvSpPr txBox="1"/>
          <p:nvPr/>
        </p:nvSpPr>
        <p:spPr>
          <a:xfrm>
            <a:off x="10930084" y="15905793"/>
            <a:ext cx="4443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−40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CC9176C0-E3C0-9CF4-B319-3E462374E599}"/>
              </a:ext>
            </a:extLst>
          </p:cNvPr>
          <p:cNvSpPr txBox="1"/>
          <p:nvPr/>
        </p:nvSpPr>
        <p:spPr>
          <a:xfrm>
            <a:off x="10930084" y="16200295"/>
            <a:ext cx="4443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−60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AA06C2F-B389-2188-FF75-11B90A815783}"/>
              </a:ext>
            </a:extLst>
          </p:cNvPr>
          <p:cNvSpPr txBox="1"/>
          <p:nvPr/>
        </p:nvSpPr>
        <p:spPr>
          <a:xfrm>
            <a:off x="10930084" y="16494797"/>
            <a:ext cx="4443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−80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DCFCC81-4AE8-63C5-E8A4-34DE1614FFC3}"/>
              </a:ext>
            </a:extLst>
          </p:cNvPr>
          <p:cNvSpPr txBox="1"/>
          <p:nvPr/>
        </p:nvSpPr>
        <p:spPr>
          <a:xfrm>
            <a:off x="10841195" y="16789179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−100</a:t>
            </a:r>
          </a:p>
        </p:txBody>
      </p:sp>
      <p:sp>
        <p:nvSpPr>
          <p:cNvPr id="78" name="Freeform: Shape 415">
            <a:extLst>
              <a:ext uri="{FF2B5EF4-FFF2-40B4-BE49-F238E27FC236}">
                <a16:creationId xmlns:a16="http://schemas.microsoft.com/office/drawing/2014/main" id="{8E11AB5A-2F66-79CB-2928-91C177C6F5DA}"/>
              </a:ext>
            </a:extLst>
          </p:cNvPr>
          <p:cNvSpPr/>
          <p:nvPr/>
        </p:nvSpPr>
        <p:spPr>
          <a:xfrm>
            <a:off x="16952988" y="16588109"/>
            <a:ext cx="152456" cy="121100"/>
          </a:xfrm>
          <a:custGeom>
            <a:avLst/>
            <a:gdLst>
              <a:gd name="csX0" fmla="*/ 68412 w 136824"/>
              <a:gd name="csY0" fmla="*/ 118526 h 118525"/>
              <a:gd name="csX1" fmla="*/ 0 w 136824"/>
              <a:gd name="csY1" fmla="*/ 0 h 118525"/>
              <a:gd name="csX2" fmla="*/ 136825 w 136824"/>
              <a:gd name="csY2" fmla="*/ 0 h 118525"/>
              <a:gd name="csX3" fmla="*/ 68412 w 136824"/>
              <a:gd name="csY3" fmla="*/ 118526 h 1185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36824" h="118525">
                <a:moveTo>
                  <a:pt x="68412" y="118526"/>
                </a:moveTo>
                <a:lnTo>
                  <a:pt x="0" y="0"/>
                </a:lnTo>
                <a:lnTo>
                  <a:pt x="136825" y="0"/>
                </a:lnTo>
                <a:lnTo>
                  <a:pt x="68412" y="118526"/>
                </a:lnTo>
                <a:close/>
              </a:path>
            </a:pathLst>
          </a:custGeom>
          <a:solidFill>
            <a:srgbClr val="FFA5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79" name="Freeform: Shape 416">
            <a:extLst>
              <a:ext uri="{FF2B5EF4-FFF2-40B4-BE49-F238E27FC236}">
                <a16:creationId xmlns:a16="http://schemas.microsoft.com/office/drawing/2014/main" id="{CBDDA75F-5F2C-ADAC-54EF-7B5E292296B5}"/>
              </a:ext>
            </a:extLst>
          </p:cNvPr>
          <p:cNvSpPr/>
          <p:nvPr/>
        </p:nvSpPr>
        <p:spPr>
          <a:xfrm>
            <a:off x="17781969" y="17127481"/>
            <a:ext cx="152456" cy="121100"/>
          </a:xfrm>
          <a:custGeom>
            <a:avLst/>
            <a:gdLst>
              <a:gd name="csX0" fmla="*/ 68413 w 136824"/>
              <a:gd name="csY0" fmla="*/ 118526 h 118525"/>
              <a:gd name="csX1" fmla="*/ 0 w 136824"/>
              <a:gd name="csY1" fmla="*/ 0 h 118525"/>
              <a:gd name="csX2" fmla="*/ 136825 w 136824"/>
              <a:gd name="csY2" fmla="*/ 0 h 118525"/>
              <a:gd name="csX3" fmla="*/ 68413 w 136824"/>
              <a:gd name="csY3" fmla="*/ 118526 h 1185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36824" h="118525">
                <a:moveTo>
                  <a:pt x="68413" y="118526"/>
                </a:moveTo>
                <a:lnTo>
                  <a:pt x="0" y="0"/>
                </a:lnTo>
                <a:lnTo>
                  <a:pt x="136825" y="0"/>
                </a:lnTo>
                <a:lnTo>
                  <a:pt x="68413" y="118526"/>
                </a:lnTo>
                <a:close/>
              </a:path>
            </a:pathLst>
          </a:custGeom>
          <a:solidFill>
            <a:srgbClr val="FFA5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62109D7-F546-B271-82C9-8071E347266D}"/>
              </a:ext>
            </a:extLst>
          </p:cNvPr>
          <p:cNvSpPr txBox="1"/>
          <p:nvPr/>
        </p:nvSpPr>
        <p:spPr>
          <a:xfrm>
            <a:off x="17285149" y="17030279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 b="1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†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E799D9A-393A-4C04-4197-2DDD4D396E71}"/>
              </a:ext>
            </a:extLst>
          </p:cNvPr>
          <p:cNvSpPr txBox="1"/>
          <p:nvPr/>
        </p:nvSpPr>
        <p:spPr>
          <a:xfrm>
            <a:off x="17275554" y="16883638"/>
            <a:ext cx="277640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867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*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0D93016-3ABA-D58D-A77F-6119DB4AF43B}"/>
              </a:ext>
            </a:extLst>
          </p:cNvPr>
          <p:cNvSpPr txBox="1"/>
          <p:nvPr/>
        </p:nvSpPr>
        <p:spPr>
          <a:xfrm>
            <a:off x="16869360" y="16354242"/>
            <a:ext cx="277640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867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*</a:t>
            </a:r>
          </a:p>
        </p:txBody>
      </p:sp>
      <p:sp>
        <p:nvSpPr>
          <p:cNvPr id="83" name="Freeform: Shape 421">
            <a:extLst>
              <a:ext uri="{FF2B5EF4-FFF2-40B4-BE49-F238E27FC236}">
                <a16:creationId xmlns:a16="http://schemas.microsoft.com/office/drawing/2014/main" id="{BB2E1BA5-9E64-B7B3-5A34-640445DD26DC}"/>
              </a:ext>
            </a:extLst>
          </p:cNvPr>
          <p:cNvSpPr/>
          <p:nvPr/>
        </p:nvSpPr>
        <p:spPr>
          <a:xfrm rot="18900000">
            <a:off x="12182397" y="15328189"/>
            <a:ext cx="92485" cy="84807"/>
          </a:xfrm>
          <a:custGeom>
            <a:avLst/>
            <a:gdLst>
              <a:gd name="csX0" fmla="*/ 0 w 83003"/>
              <a:gd name="csY0" fmla="*/ 0 h 83003"/>
              <a:gd name="csX1" fmla="*/ 83004 w 83003"/>
              <a:gd name="csY1" fmla="*/ 0 h 83003"/>
              <a:gd name="csX2" fmla="*/ 83004 w 83003"/>
              <a:gd name="csY2" fmla="*/ 83004 h 83003"/>
              <a:gd name="csX3" fmla="*/ 0 w 83003"/>
              <a:gd name="csY3" fmla="*/ 83004 h 830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3003" h="83003">
                <a:moveTo>
                  <a:pt x="0" y="0"/>
                </a:moveTo>
                <a:lnTo>
                  <a:pt x="83004" y="0"/>
                </a:lnTo>
                <a:lnTo>
                  <a:pt x="83004" y="83004"/>
                </a:lnTo>
                <a:lnTo>
                  <a:pt x="0" y="83004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86" name="Freeform: Shape 422">
            <a:extLst>
              <a:ext uri="{FF2B5EF4-FFF2-40B4-BE49-F238E27FC236}">
                <a16:creationId xmlns:a16="http://schemas.microsoft.com/office/drawing/2014/main" id="{B6F32BDE-18B1-07C9-0224-8E3E3BE92994}"/>
              </a:ext>
            </a:extLst>
          </p:cNvPr>
          <p:cNvSpPr/>
          <p:nvPr/>
        </p:nvSpPr>
        <p:spPr>
          <a:xfrm rot="18900000">
            <a:off x="14582749" y="15328225"/>
            <a:ext cx="92485" cy="84807"/>
          </a:xfrm>
          <a:custGeom>
            <a:avLst/>
            <a:gdLst>
              <a:gd name="csX0" fmla="*/ 0 w 83003"/>
              <a:gd name="csY0" fmla="*/ 0 h 83003"/>
              <a:gd name="csX1" fmla="*/ 83004 w 83003"/>
              <a:gd name="csY1" fmla="*/ 0 h 83003"/>
              <a:gd name="csX2" fmla="*/ 83004 w 83003"/>
              <a:gd name="csY2" fmla="*/ 83004 h 83003"/>
              <a:gd name="csX3" fmla="*/ 0 w 83003"/>
              <a:gd name="csY3" fmla="*/ 83004 h 830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3003" h="83003">
                <a:moveTo>
                  <a:pt x="0" y="0"/>
                </a:moveTo>
                <a:lnTo>
                  <a:pt x="83004" y="0"/>
                </a:lnTo>
                <a:lnTo>
                  <a:pt x="83004" y="83004"/>
                </a:lnTo>
                <a:lnTo>
                  <a:pt x="0" y="83004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87" name="Freeform: Shape 423">
            <a:extLst>
              <a:ext uri="{FF2B5EF4-FFF2-40B4-BE49-F238E27FC236}">
                <a16:creationId xmlns:a16="http://schemas.microsoft.com/office/drawing/2014/main" id="{BF1E96E3-1534-1AB1-4AFA-A303CA1D68AE}"/>
              </a:ext>
            </a:extLst>
          </p:cNvPr>
          <p:cNvSpPr/>
          <p:nvPr/>
        </p:nvSpPr>
        <p:spPr>
          <a:xfrm rot="18900000">
            <a:off x="17792880" y="15488371"/>
            <a:ext cx="92485" cy="84807"/>
          </a:xfrm>
          <a:custGeom>
            <a:avLst/>
            <a:gdLst>
              <a:gd name="csX0" fmla="*/ 0 w 83003"/>
              <a:gd name="csY0" fmla="*/ 0 h 83003"/>
              <a:gd name="csX1" fmla="*/ 83004 w 83003"/>
              <a:gd name="csY1" fmla="*/ 0 h 83003"/>
              <a:gd name="csX2" fmla="*/ 83004 w 83003"/>
              <a:gd name="csY2" fmla="*/ 83004 h 83003"/>
              <a:gd name="csX3" fmla="*/ 0 w 83003"/>
              <a:gd name="csY3" fmla="*/ 83004 h 830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3003" h="83003">
                <a:moveTo>
                  <a:pt x="0" y="0"/>
                </a:moveTo>
                <a:lnTo>
                  <a:pt x="83004" y="0"/>
                </a:lnTo>
                <a:lnTo>
                  <a:pt x="83004" y="83004"/>
                </a:lnTo>
                <a:lnTo>
                  <a:pt x="0" y="83004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grpSp>
        <p:nvGrpSpPr>
          <p:cNvPr id="89" name="Graphic 16">
            <a:extLst>
              <a:ext uri="{FF2B5EF4-FFF2-40B4-BE49-F238E27FC236}">
                <a16:creationId xmlns:a16="http://schemas.microsoft.com/office/drawing/2014/main" id="{4C8C0F24-870F-7ED0-5AD9-A82919351A59}"/>
              </a:ext>
            </a:extLst>
          </p:cNvPr>
          <p:cNvGrpSpPr/>
          <p:nvPr/>
        </p:nvGrpSpPr>
        <p:grpSpPr>
          <a:xfrm>
            <a:off x="15768250" y="15312094"/>
            <a:ext cx="127536" cy="117067"/>
            <a:chOff x="6020530" y="3129172"/>
            <a:chExt cx="114459" cy="114578"/>
          </a:xfrm>
          <a:noFill/>
        </p:grpSpPr>
        <p:sp>
          <p:nvSpPr>
            <p:cNvPr id="93" name="Freeform: Shape 425">
              <a:extLst>
                <a:ext uri="{FF2B5EF4-FFF2-40B4-BE49-F238E27FC236}">
                  <a16:creationId xmlns:a16="http://schemas.microsoft.com/office/drawing/2014/main" id="{E9E03CEB-C00B-6D7E-14D6-916FAD78E67C}"/>
                </a:ext>
              </a:extLst>
            </p:cNvPr>
            <p:cNvSpPr/>
            <p:nvPr/>
          </p:nvSpPr>
          <p:spPr>
            <a:xfrm>
              <a:off x="6024477" y="3133119"/>
              <a:ext cx="106685" cy="106685"/>
            </a:xfrm>
            <a:custGeom>
              <a:avLst/>
              <a:gdLst>
                <a:gd name="csX0" fmla="*/ 106685 w 106685"/>
                <a:gd name="csY0" fmla="*/ 53343 h 106685"/>
                <a:gd name="csX1" fmla="*/ 53343 w 106685"/>
                <a:gd name="csY1" fmla="*/ 106685 h 106685"/>
                <a:gd name="csX2" fmla="*/ 0 w 106685"/>
                <a:gd name="csY2" fmla="*/ 53343 h 106685"/>
                <a:gd name="csX3" fmla="*/ 53343 w 106685"/>
                <a:gd name="csY3" fmla="*/ 0 h 106685"/>
                <a:gd name="csX4" fmla="*/ 106685 w 106685"/>
                <a:gd name="csY4" fmla="*/ 53343 h 10668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06685" h="106685">
                  <a:moveTo>
                    <a:pt x="106685" y="53343"/>
                  </a:moveTo>
                  <a:cubicBezTo>
                    <a:pt x="106685" y="82803"/>
                    <a:pt x="82803" y="106685"/>
                    <a:pt x="53343" y="106685"/>
                  </a:cubicBezTo>
                  <a:cubicBezTo>
                    <a:pt x="23882" y="106685"/>
                    <a:pt x="0" y="82803"/>
                    <a:pt x="0" y="53343"/>
                  </a:cubicBezTo>
                  <a:cubicBezTo>
                    <a:pt x="0" y="23882"/>
                    <a:pt x="23882" y="0"/>
                    <a:pt x="53343" y="0"/>
                  </a:cubicBezTo>
                  <a:cubicBezTo>
                    <a:pt x="82803" y="0"/>
                    <a:pt x="106685" y="23882"/>
                    <a:pt x="106685" y="53343"/>
                  </a:cubicBezTo>
                  <a:close/>
                </a:path>
              </a:pathLst>
            </a:custGeom>
            <a:noFill/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94" name="Freeform: Shape 426">
              <a:extLst>
                <a:ext uri="{FF2B5EF4-FFF2-40B4-BE49-F238E27FC236}">
                  <a16:creationId xmlns:a16="http://schemas.microsoft.com/office/drawing/2014/main" id="{DB89CB32-30FD-59E6-9A48-EEB24C7C6FEA}"/>
                </a:ext>
              </a:extLst>
            </p:cNvPr>
            <p:cNvSpPr/>
            <p:nvPr/>
          </p:nvSpPr>
          <p:spPr>
            <a:xfrm>
              <a:off x="6077819" y="3129172"/>
              <a:ext cx="11960" cy="114578"/>
            </a:xfrm>
            <a:custGeom>
              <a:avLst/>
              <a:gdLst>
                <a:gd name="csX0" fmla="*/ 0 w 11960"/>
                <a:gd name="csY0" fmla="*/ 0 h 114578"/>
                <a:gd name="csX1" fmla="*/ 0 w 11960"/>
                <a:gd name="csY1" fmla="*/ 114579 h 1145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960" h="114578">
                  <a:moveTo>
                    <a:pt x="0" y="0"/>
                  </a:moveTo>
                  <a:lnTo>
                    <a:pt x="0" y="114579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95" name="Freeform: Shape 427">
              <a:extLst>
                <a:ext uri="{FF2B5EF4-FFF2-40B4-BE49-F238E27FC236}">
                  <a16:creationId xmlns:a16="http://schemas.microsoft.com/office/drawing/2014/main" id="{5979D4C6-0EC7-0DC7-B0F3-A872243FDB4E}"/>
                </a:ext>
              </a:extLst>
            </p:cNvPr>
            <p:cNvSpPr/>
            <p:nvPr/>
          </p:nvSpPr>
          <p:spPr>
            <a:xfrm>
              <a:off x="6020530" y="3186462"/>
              <a:ext cx="114459" cy="11960"/>
            </a:xfrm>
            <a:custGeom>
              <a:avLst/>
              <a:gdLst>
                <a:gd name="csX0" fmla="*/ 0 w 114459"/>
                <a:gd name="csY0" fmla="*/ 0 h 11960"/>
                <a:gd name="csX1" fmla="*/ 114459 w 114459"/>
                <a:gd name="csY1" fmla="*/ 0 h 11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4459" h="11960">
                  <a:moveTo>
                    <a:pt x="0" y="0"/>
                  </a:moveTo>
                  <a:lnTo>
                    <a:pt x="114459" y="0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grpSp>
        <p:nvGrpSpPr>
          <p:cNvPr id="98" name="Graphic 16">
            <a:extLst>
              <a:ext uri="{FF2B5EF4-FFF2-40B4-BE49-F238E27FC236}">
                <a16:creationId xmlns:a16="http://schemas.microsoft.com/office/drawing/2014/main" id="{60728A3C-98A4-DFDA-DEB4-C5A13C34CFF4}"/>
              </a:ext>
            </a:extLst>
          </p:cNvPr>
          <p:cNvGrpSpPr/>
          <p:nvPr/>
        </p:nvGrpSpPr>
        <p:grpSpPr>
          <a:xfrm>
            <a:off x="16572246" y="15472177"/>
            <a:ext cx="127536" cy="117067"/>
            <a:chOff x="6742090" y="3285851"/>
            <a:chExt cx="114459" cy="114578"/>
          </a:xfrm>
          <a:noFill/>
        </p:grpSpPr>
        <p:sp>
          <p:nvSpPr>
            <p:cNvPr id="99" name="Freeform: Shape 429">
              <a:extLst>
                <a:ext uri="{FF2B5EF4-FFF2-40B4-BE49-F238E27FC236}">
                  <a16:creationId xmlns:a16="http://schemas.microsoft.com/office/drawing/2014/main" id="{48EADA76-DCD7-3BC0-A0F4-0CFB53F1EE5E}"/>
                </a:ext>
              </a:extLst>
            </p:cNvPr>
            <p:cNvSpPr/>
            <p:nvPr/>
          </p:nvSpPr>
          <p:spPr>
            <a:xfrm>
              <a:off x="6746037" y="3289798"/>
              <a:ext cx="106685" cy="106685"/>
            </a:xfrm>
            <a:custGeom>
              <a:avLst/>
              <a:gdLst>
                <a:gd name="csX0" fmla="*/ 106685 w 106685"/>
                <a:gd name="csY0" fmla="*/ 53343 h 106685"/>
                <a:gd name="csX1" fmla="*/ 53343 w 106685"/>
                <a:gd name="csY1" fmla="*/ 106685 h 106685"/>
                <a:gd name="csX2" fmla="*/ 0 w 106685"/>
                <a:gd name="csY2" fmla="*/ 53343 h 106685"/>
                <a:gd name="csX3" fmla="*/ 53343 w 106685"/>
                <a:gd name="csY3" fmla="*/ 0 h 106685"/>
                <a:gd name="csX4" fmla="*/ 106685 w 106685"/>
                <a:gd name="csY4" fmla="*/ 53343 h 10668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06685" h="106685">
                  <a:moveTo>
                    <a:pt x="106685" y="53343"/>
                  </a:moveTo>
                  <a:cubicBezTo>
                    <a:pt x="106685" y="82803"/>
                    <a:pt x="82803" y="106685"/>
                    <a:pt x="53343" y="106685"/>
                  </a:cubicBezTo>
                  <a:cubicBezTo>
                    <a:pt x="23882" y="106685"/>
                    <a:pt x="0" y="82803"/>
                    <a:pt x="0" y="53343"/>
                  </a:cubicBezTo>
                  <a:cubicBezTo>
                    <a:pt x="0" y="23882"/>
                    <a:pt x="23882" y="0"/>
                    <a:pt x="53343" y="0"/>
                  </a:cubicBezTo>
                  <a:cubicBezTo>
                    <a:pt x="82803" y="0"/>
                    <a:pt x="106685" y="23882"/>
                    <a:pt x="106685" y="53343"/>
                  </a:cubicBezTo>
                  <a:close/>
                </a:path>
              </a:pathLst>
            </a:custGeom>
            <a:noFill/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08" name="Freeform: Shape 430">
              <a:extLst>
                <a:ext uri="{FF2B5EF4-FFF2-40B4-BE49-F238E27FC236}">
                  <a16:creationId xmlns:a16="http://schemas.microsoft.com/office/drawing/2014/main" id="{57C799F4-8FC0-3A35-61AE-56EF967396D2}"/>
                </a:ext>
              </a:extLst>
            </p:cNvPr>
            <p:cNvSpPr/>
            <p:nvPr/>
          </p:nvSpPr>
          <p:spPr>
            <a:xfrm>
              <a:off x="6799379" y="3285851"/>
              <a:ext cx="11960" cy="114578"/>
            </a:xfrm>
            <a:custGeom>
              <a:avLst/>
              <a:gdLst>
                <a:gd name="csX0" fmla="*/ 0 w 11960"/>
                <a:gd name="csY0" fmla="*/ 0 h 114578"/>
                <a:gd name="csX1" fmla="*/ 0 w 11960"/>
                <a:gd name="csY1" fmla="*/ 114579 h 1145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960" h="114578">
                  <a:moveTo>
                    <a:pt x="0" y="0"/>
                  </a:moveTo>
                  <a:lnTo>
                    <a:pt x="0" y="114579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09" name="Freeform: Shape 431">
              <a:extLst>
                <a:ext uri="{FF2B5EF4-FFF2-40B4-BE49-F238E27FC236}">
                  <a16:creationId xmlns:a16="http://schemas.microsoft.com/office/drawing/2014/main" id="{4A90CD00-C784-65CB-5249-751A1D561296}"/>
                </a:ext>
              </a:extLst>
            </p:cNvPr>
            <p:cNvSpPr/>
            <p:nvPr/>
          </p:nvSpPr>
          <p:spPr>
            <a:xfrm>
              <a:off x="6742090" y="3343141"/>
              <a:ext cx="114459" cy="11960"/>
            </a:xfrm>
            <a:custGeom>
              <a:avLst/>
              <a:gdLst>
                <a:gd name="csX0" fmla="*/ 0 w 114459"/>
                <a:gd name="csY0" fmla="*/ 0 h 11960"/>
                <a:gd name="csX1" fmla="*/ 114459 w 114459"/>
                <a:gd name="csY1" fmla="*/ 0 h 11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4459" h="11960">
                  <a:moveTo>
                    <a:pt x="0" y="0"/>
                  </a:moveTo>
                  <a:lnTo>
                    <a:pt x="114459" y="0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sp>
        <p:nvSpPr>
          <p:cNvPr id="110" name="Freeform: Shape 432">
            <a:extLst>
              <a:ext uri="{FF2B5EF4-FFF2-40B4-BE49-F238E27FC236}">
                <a16:creationId xmlns:a16="http://schemas.microsoft.com/office/drawing/2014/main" id="{EB3AC5C1-9758-E235-B69B-830A404C1112}"/>
              </a:ext>
            </a:extLst>
          </p:cNvPr>
          <p:cNvSpPr/>
          <p:nvPr/>
        </p:nvSpPr>
        <p:spPr>
          <a:xfrm>
            <a:off x="16160720" y="15310140"/>
            <a:ext cx="152456" cy="121100"/>
          </a:xfrm>
          <a:custGeom>
            <a:avLst/>
            <a:gdLst>
              <a:gd name="csX0" fmla="*/ 68412 w 136824"/>
              <a:gd name="csY0" fmla="*/ 0 h 118525"/>
              <a:gd name="csX1" fmla="*/ 136824 w 136824"/>
              <a:gd name="csY1" fmla="*/ 118526 h 118525"/>
              <a:gd name="csX2" fmla="*/ 0 w 136824"/>
              <a:gd name="csY2" fmla="*/ 118526 h 118525"/>
              <a:gd name="csX3" fmla="*/ 68412 w 136824"/>
              <a:gd name="csY3" fmla="*/ 0 h 1185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36824" h="118525">
                <a:moveTo>
                  <a:pt x="68412" y="0"/>
                </a:moveTo>
                <a:lnTo>
                  <a:pt x="136824" y="118526"/>
                </a:lnTo>
                <a:lnTo>
                  <a:pt x="0" y="118526"/>
                </a:lnTo>
                <a:lnTo>
                  <a:pt x="68412" y="0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12" name="Freeform: Shape 433">
            <a:extLst>
              <a:ext uri="{FF2B5EF4-FFF2-40B4-BE49-F238E27FC236}">
                <a16:creationId xmlns:a16="http://schemas.microsoft.com/office/drawing/2014/main" id="{0F3C04C4-2A71-E70E-07A4-656E18616FFC}"/>
              </a:ext>
            </a:extLst>
          </p:cNvPr>
          <p:cNvSpPr/>
          <p:nvPr/>
        </p:nvSpPr>
        <p:spPr>
          <a:xfrm>
            <a:off x="17357851" y="15470223"/>
            <a:ext cx="152589" cy="121100"/>
          </a:xfrm>
          <a:custGeom>
            <a:avLst/>
            <a:gdLst>
              <a:gd name="csX0" fmla="*/ 68532 w 136944"/>
              <a:gd name="csY0" fmla="*/ 0 h 118525"/>
              <a:gd name="csX1" fmla="*/ 136944 w 136944"/>
              <a:gd name="csY1" fmla="*/ 118526 h 118525"/>
              <a:gd name="csX2" fmla="*/ 0 w 136944"/>
              <a:gd name="csY2" fmla="*/ 118526 h 118525"/>
              <a:gd name="csX3" fmla="*/ 68532 w 136944"/>
              <a:gd name="csY3" fmla="*/ 0 h 1185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36944" h="118525">
                <a:moveTo>
                  <a:pt x="68532" y="0"/>
                </a:moveTo>
                <a:lnTo>
                  <a:pt x="136944" y="118526"/>
                </a:lnTo>
                <a:lnTo>
                  <a:pt x="0" y="118526"/>
                </a:lnTo>
                <a:lnTo>
                  <a:pt x="68532" y="0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13" name="Freeform: Shape 434">
            <a:extLst>
              <a:ext uri="{FF2B5EF4-FFF2-40B4-BE49-F238E27FC236}">
                <a16:creationId xmlns:a16="http://schemas.microsoft.com/office/drawing/2014/main" id="{C50EF516-0912-C20A-77F5-7B5E5FDB2BE0}"/>
              </a:ext>
            </a:extLst>
          </p:cNvPr>
          <p:cNvSpPr/>
          <p:nvPr/>
        </p:nvSpPr>
        <p:spPr>
          <a:xfrm>
            <a:off x="15356725" y="15310140"/>
            <a:ext cx="152456" cy="121100"/>
          </a:xfrm>
          <a:custGeom>
            <a:avLst/>
            <a:gdLst>
              <a:gd name="csX0" fmla="*/ 68412 w 136824"/>
              <a:gd name="csY0" fmla="*/ 0 h 118525"/>
              <a:gd name="csX1" fmla="*/ 136825 w 136824"/>
              <a:gd name="csY1" fmla="*/ 118526 h 118525"/>
              <a:gd name="csX2" fmla="*/ 0 w 136824"/>
              <a:gd name="csY2" fmla="*/ 118526 h 118525"/>
              <a:gd name="csX3" fmla="*/ 68412 w 136824"/>
              <a:gd name="csY3" fmla="*/ 0 h 1185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36824" h="118525">
                <a:moveTo>
                  <a:pt x="68412" y="0"/>
                </a:moveTo>
                <a:lnTo>
                  <a:pt x="136825" y="118526"/>
                </a:lnTo>
                <a:lnTo>
                  <a:pt x="0" y="118526"/>
                </a:lnTo>
                <a:lnTo>
                  <a:pt x="68412" y="0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14" name="Freeform: Shape 435">
            <a:extLst>
              <a:ext uri="{FF2B5EF4-FFF2-40B4-BE49-F238E27FC236}">
                <a16:creationId xmlns:a16="http://schemas.microsoft.com/office/drawing/2014/main" id="{986F673B-CB96-83C1-F0ED-906B227F693F}"/>
              </a:ext>
            </a:extLst>
          </p:cNvPr>
          <p:cNvSpPr/>
          <p:nvPr/>
        </p:nvSpPr>
        <p:spPr>
          <a:xfrm>
            <a:off x="14981848" y="15328225"/>
            <a:ext cx="92485" cy="84807"/>
          </a:xfrm>
          <a:custGeom>
            <a:avLst/>
            <a:gdLst>
              <a:gd name="csX0" fmla="*/ 0 w 83003"/>
              <a:gd name="csY0" fmla="*/ 0 h 83003"/>
              <a:gd name="csX1" fmla="*/ 83004 w 83003"/>
              <a:gd name="csY1" fmla="*/ 0 h 83003"/>
              <a:gd name="csX2" fmla="*/ 83004 w 83003"/>
              <a:gd name="csY2" fmla="*/ 83004 h 83003"/>
              <a:gd name="csX3" fmla="*/ 0 w 83003"/>
              <a:gd name="csY3" fmla="*/ 83004 h 830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3003" h="83003">
                <a:moveTo>
                  <a:pt x="0" y="0"/>
                </a:moveTo>
                <a:lnTo>
                  <a:pt x="83004" y="0"/>
                </a:lnTo>
                <a:lnTo>
                  <a:pt x="83004" y="83004"/>
                </a:lnTo>
                <a:lnTo>
                  <a:pt x="0" y="83004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21" name="Freeform: Shape 436">
            <a:extLst>
              <a:ext uri="{FF2B5EF4-FFF2-40B4-BE49-F238E27FC236}">
                <a16:creationId xmlns:a16="http://schemas.microsoft.com/office/drawing/2014/main" id="{A618C9CF-F0CD-7608-18D3-F4672A02A260}"/>
              </a:ext>
            </a:extLst>
          </p:cNvPr>
          <p:cNvSpPr/>
          <p:nvPr/>
        </p:nvSpPr>
        <p:spPr>
          <a:xfrm>
            <a:off x="13373857" y="15328225"/>
            <a:ext cx="92485" cy="84807"/>
          </a:xfrm>
          <a:custGeom>
            <a:avLst/>
            <a:gdLst>
              <a:gd name="csX0" fmla="*/ 0 w 83003"/>
              <a:gd name="csY0" fmla="*/ 0 h 83003"/>
              <a:gd name="csX1" fmla="*/ 83004 w 83003"/>
              <a:gd name="csY1" fmla="*/ 0 h 83003"/>
              <a:gd name="csX2" fmla="*/ 83004 w 83003"/>
              <a:gd name="csY2" fmla="*/ 83004 h 83003"/>
              <a:gd name="csX3" fmla="*/ 0 w 83003"/>
              <a:gd name="csY3" fmla="*/ 83004 h 830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3003" h="83003">
                <a:moveTo>
                  <a:pt x="0" y="0"/>
                </a:moveTo>
                <a:lnTo>
                  <a:pt x="83004" y="0"/>
                </a:lnTo>
                <a:lnTo>
                  <a:pt x="83004" y="83004"/>
                </a:lnTo>
                <a:lnTo>
                  <a:pt x="0" y="83004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23" name="Freeform: Shape 437">
            <a:extLst>
              <a:ext uri="{FF2B5EF4-FFF2-40B4-BE49-F238E27FC236}">
                <a16:creationId xmlns:a16="http://schemas.microsoft.com/office/drawing/2014/main" id="{A270C766-CB77-3504-1275-A0DDD0DE8295}"/>
              </a:ext>
            </a:extLst>
          </p:cNvPr>
          <p:cNvSpPr/>
          <p:nvPr/>
        </p:nvSpPr>
        <p:spPr>
          <a:xfrm>
            <a:off x="12950604" y="15310140"/>
            <a:ext cx="152456" cy="121100"/>
          </a:xfrm>
          <a:custGeom>
            <a:avLst/>
            <a:gdLst>
              <a:gd name="csX0" fmla="*/ 68412 w 136824"/>
              <a:gd name="csY0" fmla="*/ 118526 h 118525"/>
              <a:gd name="csX1" fmla="*/ 0 w 136824"/>
              <a:gd name="csY1" fmla="*/ 0 h 118525"/>
              <a:gd name="csX2" fmla="*/ 136825 w 136824"/>
              <a:gd name="csY2" fmla="*/ 0 h 118525"/>
              <a:gd name="csX3" fmla="*/ 68412 w 136824"/>
              <a:gd name="csY3" fmla="*/ 118526 h 1185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36824" h="118525">
                <a:moveTo>
                  <a:pt x="68412" y="118526"/>
                </a:moveTo>
                <a:lnTo>
                  <a:pt x="0" y="0"/>
                </a:lnTo>
                <a:lnTo>
                  <a:pt x="136825" y="0"/>
                </a:lnTo>
                <a:lnTo>
                  <a:pt x="68412" y="118526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grpSp>
        <p:nvGrpSpPr>
          <p:cNvPr id="124" name="Graphic 16">
            <a:extLst>
              <a:ext uri="{FF2B5EF4-FFF2-40B4-BE49-F238E27FC236}">
                <a16:creationId xmlns:a16="http://schemas.microsoft.com/office/drawing/2014/main" id="{A52776A5-82EB-E01F-11AD-3DA205BA0647}"/>
              </a:ext>
            </a:extLst>
          </p:cNvPr>
          <p:cNvGrpSpPr/>
          <p:nvPr/>
        </p:nvGrpSpPr>
        <p:grpSpPr>
          <a:xfrm>
            <a:off x="13748736" y="15310140"/>
            <a:ext cx="152456" cy="121100"/>
            <a:chOff x="4208080" y="3127259"/>
            <a:chExt cx="136824" cy="118525"/>
          </a:xfrm>
          <a:noFill/>
        </p:grpSpPr>
        <p:sp>
          <p:nvSpPr>
            <p:cNvPr id="126" name="Freeform: Shape 439">
              <a:extLst>
                <a:ext uri="{FF2B5EF4-FFF2-40B4-BE49-F238E27FC236}">
                  <a16:creationId xmlns:a16="http://schemas.microsoft.com/office/drawing/2014/main" id="{3B3921ED-F0FB-87C5-D1BA-732EDEABCA40}"/>
                </a:ext>
              </a:extLst>
            </p:cNvPr>
            <p:cNvSpPr/>
            <p:nvPr/>
          </p:nvSpPr>
          <p:spPr>
            <a:xfrm>
              <a:off x="4208080" y="3127259"/>
              <a:ext cx="136824" cy="118525"/>
            </a:xfrm>
            <a:custGeom>
              <a:avLst/>
              <a:gdLst>
                <a:gd name="csX0" fmla="*/ 68412 w 136824"/>
                <a:gd name="csY0" fmla="*/ 118526 h 118525"/>
                <a:gd name="csX1" fmla="*/ 0 w 136824"/>
                <a:gd name="csY1" fmla="*/ 0 h 118525"/>
                <a:gd name="csX2" fmla="*/ 136825 w 136824"/>
                <a:gd name="csY2" fmla="*/ 0 h 118525"/>
                <a:gd name="csX3" fmla="*/ 68412 w 136824"/>
                <a:gd name="csY3" fmla="*/ 118526 h 118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36824" h="118525">
                  <a:moveTo>
                    <a:pt x="68412" y="118526"/>
                  </a:moveTo>
                  <a:lnTo>
                    <a:pt x="0" y="0"/>
                  </a:lnTo>
                  <a:lnTo>
                    <a:pt x="136825" y="0"/>
                  </a:lnTo>
                  <a:lnTo>
                    <a:pt x="68412" y="118526"/>
                  </a:lnTo>
                  <a:close/>
                </a:path>
              </a:pathLst>
            </a:custGeom>
            <a:noFill/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27" name="Freeform: Shape 440">
              <a:extLst>
                <a:ext uri="{FF2B5EF4-FFF2-40B4-BE49-F238E27FC236}">
                  <a16:creationId xmlns:a16="http://schemas.microsoft.com/office/drawing/2014/main" id="{2EF21B1F-A712-0D05-F933-C0A7CAF8384C}"/>
                </a:ext>
              </a:extLst>
            </p:cNvPr>
            <p:cNvSpPr/>
            <p:nvPr/>
          </p:nvSpPr>
          <p:spPr>
            <a:xfrm>
              <a:off x="4208080" y="3127259"/>
              <a:ext cx="136824" cy="118525"/>
            </a:xfrm>
            <a:custGeom>
              <a:avLst/>
              <a:gdLst>
                <a:gd name="csX0" fmla="*/ 68412 w 136824"/>
                <a:gd name="csY0" fmla="*/ 0 h 118525"/>
                <a:gd name="csX1" fmla="*/ 136825 w 136824"/>
                <a:gd name="csY1" fmla="*/ 118526 h 118525"/>
                <a:gd name="csX2" fmla="*/ 0 w 136824"/>
                <a:gd name="csY2" fmla="*/ 118526 h 118525"/>
                <a:gd name="csX3" fmla="*/ 68412 w 136824"/>
                <a:gd name="csY3" fmla="*/ 0 h 118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36824" h="118525">
                  <a:moveTo>
                    <a:pt x="68412" y="0"/>
                  </a:moveTo>
                  <a:lnTo>
                    <a:pt x="136825" y="118526"/>
                  </a:lnTo>
                  <a:lnTo>
                    <a:pt x="0" y="118526"/>
                  </a:lnTo>
                  <a:lnTo>
                    <a:pt x="68412" y="0"/>
                  </a:lnTo>
                  <a:close/>
                </a:path>
              </a:pathLst>
            </a:custGeom>
            <a:noFill/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grpSp>
        <p:nvGrpSpPr>
          <p:cNvPr id="128" name="Graphic 16">
            <a:extLst>
              <a:ext uri="{FF2B5EF4-FFF2-40B4-BE49-F238E27FC236}">
                <a16:creationId xmlns:a16="http://schemas.microsoft.com/office/drawing/2014/main" id="{020BA497-AE13-AB5D-E6F2-9E6AE3F4B48F}"/>
              </a:ext>
            </a:extLst>
          </p:cNvPr>
          <p:cNvGrpSpPr/>
          <p:nvPr/>
        </p:nvGrpSpPr>
        <p:grpSpPr>
          <a:xfrm>
            <a:off x="12571595" y="15322482"/>
            <a:ext cx="100615" cy="96293"/>
            <a:chOff x="3151634" y="3139339"/>
            <a:chExt cx="90299" cy="94246"/>
          </a:xfrm>
          <a:noFill/>
        </p:grpSpPr>
        <p:sp>
          <p:nvSpPr>
            <p:cNvPr id="129" name="Freeform: Shape 442">
              <a:extLst>
                <a:ext uri="{FF2B5EF4-FFF2-40B4-BE49-F238E27FC236}">
                  <a16:creationId xmlns:a16="http://schemas.microsoft.com/office/drawing/2014/main" id="{B088E0AD-4FD5-6B83-73C0-4D1A1A3CF885}"/>
                </a:ext>
              </a:extLst>
            </p:cNvPr>
            <p:cNvSpPr/>
            <p:nvPr/>
          </p:nvSpPr>
          <p:spPr>
            <a:xfrm>
              <a:off x="3157255" y="3145199"/>
              <a:ext cx="79056" cy="82525"/>
            </a:xfrm>
            <a:custGeom>
              <a:avLst/>
              <a:gdLst>
                <a:gd name="csX0" fmla="*/ 0 w 79056"/>
                <a:gd name="csY0" fmla="*/ 0 h 82525"/>
                <a:gd name="csX1" fmla="*/ 79057 w 79056"/>
                <a:gd name="csY1" fmla="*/ 0 h 82525"/>
                <a:gd name="csX2" fmla="*/ 79057 w 79056"/>
                <a:gd name="csY2" fmla="*/ 82526 h 82525"/>
                <a:gd name="csX3" fmla="*/ 0 w 79056"/>
                <a:gd name="csY3" fmla="*/ 82526 h 82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79056" h="82525">
                  <a:moveTo>
                    <a:pt x="0" y="0"/>
                  </a:moveTo>
                  <a:lnTo>
                    <a:pt x="79057" y="0"/>
                  </a:lnTo>
                  <a:lnTo>
                    <a:pt x="79057" y="82526"/>
                  </a:lnTo>
                  <a:lnTo>
                    <a:pt x="0" y="82526"/>
                  </a:lnTo>
                  <a:close/>
                </a:path>
              </a:pathLst>
            </a:custGeom>
            <a:noFill/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grpSp>
          <p:nvGrpSpPr>
            <p:cNvPr id="130" name="Graphic 16">
              <a:extLst>
                <a:ext uri="{FF2B5EF4-FFF2-40B4-BE49-F238E27FC236}">
                  <a16:creationId xmlns:a16="http://schemas.microsoft.com/office/drawing/2014/main" id="{D43A328D-70A0-A1CE-CFD9-BF83627D1584}"/>
                </a:ext>
              </a:extLst>
            </p:cNvPr>
            <p:cNvGrpSpPr/>
            <p:nvPr/>
          </p:nvGrpSpPr>
          <p:grpSpPr>
            <a:xfrm>
              <a:off x="3151634" y="3139339"/>
              <a:ext cx="90299" cy="94246"/>
              <a:chOff x="3151634" y="3139339"/>
              <a:chExt cx="90299" cy="94246"/>
            </a:xfrm>
          </p:grpSpPr>
          <p:sp>
            <p:nvSpPr>
              <p:cNvPr id="131" name="Freeform: Shape 444">
                <a:extLst>
                  <a:ext uri="{FF2B5EF4-FFF2-40B4-BE49-F238E27FC236}">
                    <a16:creationId xmlns:a16="http://schemas.microsoft.com/office/drawing/2014/main" id="{B7227D49-8650-6DE6-D391-EC0B1B53F0C0}"/>
                  </a:ext>
                </a:extLst>
              </p:cNvPr>
              <p:cNvSpPr/>
              <p:nvPr/>
            </p:nvSpPr>
            <p:spPr>
              <a:xfrm>
                <a:off x="3196724" y="3139339"/>
                <a:ext cx="11960" cy="94246"/>
              </a:xfrm>
              <a:custGeom>
                <a:avLst/>
                <a:gdLst>
                  <a:gd name="csX0" fmla="*/ 0 w 11960"/>
                  <a:gd name="csY0" fmla="*/ 0 h 94246"/>
                  <a:gd name="csX1" fmla="*/ 0 w 11960"/>
                  <a:gd name="csY1" fmla="*/ 94247 h 9424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1960" h="94246">
                    <a:moveTo>
                      <a:pt x="0" y="0"/>
                    </a:moveTo>
                    <a:lnTo>
                      <a:pt x="0" y="94247"/>
                    </a:lnTo>
                  </a:path>
                </a:pathLst>
              </a:custGeom>
              <a:ln w="11952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24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132" name="Freeform: Shape 445">
                <a:extLst>
                  <a:ext uri="{FF2B5EF4-FFF2-40B4-BE49-F238E27FC236}">
                    <a16:creationId xmlns:a16="http://schemas.microsoft.com/office/drawing/2014/main" id="{0CB594C3-6B5B-7FB5-4BAD-1A556A145AF8}"/>
                  </a:ext>
                </a:extLst>
              </p:cNvPr>
              <p:cNvSpPr/>
              <p:nvPr/>
            </p:nvSpPr>
            <p:spPr>
              <a:xfrm>
                <a:off x="3151634" y="3186462"/>
                <a:ext cx="90299" cy="11960"/>
              </a:xfrm>
              <a:custGeom>
                <a:avLst/>
                <a:gdLst>
                  <a:gd name="csX0" fmla="*/ 0 w 90299"/>
                  <a:gd name="csY0" fmla="*/ 0 h 11960"/>
                  <a:gd name="csX1" fmla="*/ 90300 w 90299"/>
                  <a:gd name="csY1" fmla="*/ 0 h 119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0299" h="11960">
                    <a:moveTo>
                      <a:pt x="0" y="0"/>
                    </a:moveTo>
                    <a:lnTo>
                      <a:pt x="90300" y="0"/>
                    </a:lnTo>
                  </a:path>
                </a:pathLst>
              </a:custGeom>
              <a:ln w="11952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24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</p:grpSp>
      <p:grpSp>
        <p:nvGrpSpPr>
          <p:cNvPr id="133" name="Graphic 16">
            <a:extLst>
              <a:ext uri="{FF2B5EF4-FFF2-40B4-BE49-F238E27FC236}">
                <a16:creationId xmlns:a16="http://schemas.microsoft.com/office/drawing/2014/main" id="{E27B60CB-4BE3-6D33-C469-2602AF2E2F5D}"/>
              </a:ext>
            </a:extLst>
          </p:cNvPr>
          <p:cNvGrpSpPr/>
          <p:nvPr/>
        </p:nvGrpSpPr>
        <p:grpSpPr>
          <a:xfrm>
            <a:off x="16944858" y="15447981"/>
            <a:ext cx="180443" cy="165459"/>
            <a:chOff x="7076497" y="3262170"/>
            <a:chExt cx="161941" cy="161941"/>
          </a:xfrm>
        </p:grpSpPr>
        <p:sp>
          <p:nvSpPr>
            <p:cNvPr id="134" name="Freeform: Shape 447">
              <a:extLst>
                <a:ext uri="{FF2B5EF4-FFF2-40B4-BE49-F238E27FC236}">
                  <a16:creationId xmlns:a16="http://schemas.microsoft.com/office/drawing/2014/main" id="{92756FA5-CD85-E25A-E239-853F65DFACE3}"/>
                </a:ext>
              </a:extLst>
            </p:cNvPr>
            <p:cNvSpPr/>
            <p:nvPr/>
          </p:nvSpPr>
          <p:spPr>
            <a:xfrm>
              <a:off x="7157468" y="3262170"/>
              <a:ext cx="11960" cy="161941"/>
            </a:xfrm>
            <a:custGeom>
              <a:avLst/>
              <a:gdLst>
                <a:gd name="csX0" fmla="*/ 0 w 11960"/>
                <a:gd name="csY0" fmla="*/ 0 h 161941"/>
                <a:gd name="csX1" fmla="*/ 0 w 11960"/>
                <a:gd name="csY1" fmla="*/ 161941 h 16194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960" h="161941">
                  <a:moveTo>
                    <a:pt x="0" y="0"/>
                  </a:moveTo>
                  <a:lnTo>
                    <a:pt x="0" y="161941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35" name="Freeform: Shape 448">
              <a:extLst>
                <a:ext uri="{FF2B5EF4-FFF2-40B4-BE49-F238E27FC236}">
                  <a16:creationId xmlns:a16="http://schemas.microsoft.com/office/drawing/2014/main" id="{B715959A-54AC-DAD9-DB0E-A35063960756}"/>
                </a:ext>
              </a:extLst>
            </p:cNvPr>
            <p:cNvSpPr/>
            <p:nvPr/>
          </p:nvSpPr>
          <p:spPr>
            <a:xfrm>
              <a:off x="7100178" y="3285851"/>
              <a:ext cx="114578" cy="114578"/>
            </a:xfrm>
            <a:custGeom>
              <a:avLst/>
              <a:gdLst>
                <a:gd name="csX0" fmla="*/ 0 w 114578"/>
                <a:gd name="csY0" fmla="*/ 0 h 114578"/>
                <a:gd name="csX1" fmla="*/ 114579 w 114578"/>
                <a:gd name="csY1" fmla="*/ 114579 h 1145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4578" h="114578">
                  <a:moveTo>
                    <a:pt x="0" y="0"/>
                  </a:moveTo>
                  <a:lnTo>
                    <a:pt x="114579" y="114579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36" name="Freeform: Shape 449">
              <a:extLst>
                <a:ext uri="{FF2B5EF4-FFF2-40B4-BE49-F238E27FC236}">
                  <a16:creationId xmlns:a16="http://schemas.microsoft.com/office/drawing/2014/main" id="{7485E34A-961A-6024-9675-B48DB806F321}"/>
                </a:ext>
              </a:extLst>
            </p:cNvPr>
            <p:cNvSpPr/>
            <p:nvPr/>
          </p:nvSpPr>
          <p:spPr>
            <a:xfrm>
              <a:off x="7100178" y="3285851"/>
              <a:ext cx="114578" cy="114578"/>
            </a:xfrm>
            <a:custGeom>
              <a:avLst/>
              <a:gdLst>
                <a:gd name="csX0" fmla="*/ 114579 w 114578"/>
                <a:gd name="csY0" fmla="*/ 0 h 114578"/>
                <a:gd name="csX1" fmla="*/ 0 w 114578"/>
                <a:gd name="csY1" fmla="*/ 114579 h 1145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4578" h="114578">
                  <a:moveTo>
                    <a:pt x="114579" y="0"/>
                  </a:moveTo>
                  <a:lnTo>
                    <a:pt x="0" y="114579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37" name="Freeform: Shape 450">
              <a:extLst>
                <a:ext uri="{FF2B5EF4-FFF2-40B4-BE49-F238E27FC236}">
                  <a16:creationId xmlns:a16="http://schemas.microsoft.com/office/drawing/2014/main" id="{C7A639CA-D8FC-1A28-EA0D-86BB6C6637B2}"/>
                </a:ext>
              </a:extLst>
            </p:cNvPr>
            <p:cNvSpPr/>
            <p:nvPr/>
          </p:nvSpPr>
          <p:spPr>
            <a:xfrm>
              <a:off x="7076497" y="3343141"/>
              <a:ext cx="161941" cy="11960"/>
            </a:xfrm>
            <a:custGeom>
              <a:avLst/>
              <a:gdLst>
                <a:gd name="csX0" fmla="*/ 0 w 161941"/>
                <a:gd name="csY0" fmla="*/ 0 h 11960"/>
                <a:gd name="csX1" fmla="*/ 161941 w 161941"/>
                <a:gd name="csY1" fmla="*/ 0 h 11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61941" h="11960">
                  <a:moveTo>
                    <a:pt x="0" y="0"/>
                  </a:moveTo>
                  <a:lnTo>
                    <a:pt x="161941" y="0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sp>
        <p:nvSpPr>
          <p:cNvPr id="138" name="Freeform: Shape 451">
            <a:extLst>
              <a:ext uri="{FF2B5EF4-FFF2-40B4-BE49-F238E27FC236}">
                <a16:creationId xmlns:a16="http://schemas.microsoft.com/office/drawing/2014/main" id="{1E13FFBA-9240-3BEF-6D8D-54CC5E606813}"/>
              </a:ext>
            </a:extLst>
          </p:cNvPr>
          <p:cNvSpPr/>
          <p:nvPr/>
        </p:nvSpPr>
        <p:spPr>
          <a:xfrm>
            <a:off x="14164526" y="15316126"/>
            <a:ext cx="118873" cy="109003"/>
          </a:xfrm>
          <a:custGeom>
            <a:avLst/>
            <a:gdLst>
              <a:gd name="csX0" fmla="*/ 106685 w 106685"/>
              <a:gd name="csY0" fmla="*/ 53343 h 106685"/>
              <a:gd name="csX1" fmla="*/ 53343 w 106685"/>
              <a:gd name="csY1" fmla="*/ 106685 h 106685"/>
              <a:gd name="csX2" fmla="*/ 0 w 106685"/>
              <a:gd name="csY2" fmla="*/ 53343 h 106685"/>
              <a:gd name="csX3" fmla="*/ 53343 w 106685"/>
              <a:gd name="csY3" fmla="*/ 0 h 106685"/>
              <a:gd name="csX4" fmla="*/ 106685 w 106685"/>
              <a:gd name="csY4" fmla="*/ 53343 h 10668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6685" h="106685">
                <a:moveTo>
                  <a:pt x="106685" y="53343"/>
                </a:moveTo>
                <a:cubicBezTo>
                  <a:pt x="106685" y="82803"/>
                  <a:pt x="82803" y="106685"/>
                  <a:pt x="53343" y="106685"/>
                </a:cubicBezTo>
                <a:cubicBezTo>
                  <a:pt x="23882" y="106685"/>
                  <a:pt x="0" y="82803"/>
                  <a:pt x="0" y="53343"/>
                </a:cubicBezTo>
                <a:cubicBezTo>
                  <a:pt x="0" y="23882"/>
                  <a:pt x="23882" y="0"/>
                  <a:pt x="53343" y="0"/>
                </a:cubicBezTo>
                <a:cubicBezTo>
                  <a:pt x="82803" y="0"/>
                  <a:pt x="106685" y="23882"/>
                  <a:pt x="106685" y="53343"/>
                </a:cubicBez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39" name="Freeform: Shape 452">
            <a:extLst>
              <a:ext uri="{FF2B5EF4-FFF2-40B4-BE49-F238E27FC236}">
                <a16:creationId xmlns:a16="http://schemas.microsoft.com/office/drawing/2014/main" id="{6B84E23C-B940-177C-53DC-FB790D55D70C}"/>
              </a:ext>
            </a:extLst>
          </p:cNvPr>
          <p:cNvSpPr/>
          <p:nvPr/>
        </p:nvSpPr>
        <p:spPr>
          <a:xfrm>
            <a:off x="11777596" y="15328225"/>
            <a:ext cx="92485" cy="84807"/>
          </a:xfrm>
          <a:custGeom>
            <a:avLst/>
            <a:gdLst>
              <a:gd name="csX0" fmla="*/ 0 w 83003"/>
              <a:gd name="csY0" fmla="*/ 0 h 83003"/>
              <a:gd name="csX1" fmla="*/ 83004 w 83003"/>
              <a:gd name="csY1" fmla="*/ 0 h 83003"/>
              <a:gd name="csX2" fmla="*/ 83004 w 83003"/>
              <a:gd name="csY2" fmla="*/ 83004 h 83003"/>
              <a:gd name="csX3" fmla="*/ 0 w 83003"/>
              <a:gd name="csY3" fmla="*/ 83004 h 830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3003" h="83003">
                <a:moveTo>
                  <a:pt x="0" y="0"/>
                </a:moveTo>
                <a:lnTo>
                  <a:pt x="83004" y="0"/>
                </a:lnTo>
                <a:lnTo>
                  <a:pt x="83004" y="83004"/>
                </a:lnTo>
                <a:lnTo>
                  <a:pt x="0" y="83004"/>
                </a:lnTo>
                <a:close/>
              </a:path>
            </a:pathLst>
          </a:custGeom>
          <a:noFill/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67BFF012-B63E-DC93-CC1F-FAFBFB06F236}"/>
              </a:ext>
            </a:extLst>
          </p:cNvPr>
          <p:cNvSpPr txBox="1"/>
          <p:nvPr/>
        </p:nvSpPr>
        <p:spPr>
          <a:xfrm>
            <a:off x="14510308" y="15618975"/>
            <a:ext cx="22180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12760">
              <a:defRPr/>
            </a:pPr>
            <a:r>
              <a:rPr lang="en-US" sz="1200">
                <a:solidFill>
                  <a:prstClr val="black"/>
                </a:solidFill>
                <a:latin typeface="Arial" panose="020B0604020202020204"/>
              </a:rPr>
              <a:t>Partial response threshold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30C8A2D-FC9B-89C0-C526-4CF269B7198B}"/>
              </a:ext>
            </a:extLst>
          </p:cNvPr>
          <p:cNvSpPr txBox="1"/>
          <p:nvPr/>
        </p:nvSpPr>
        <p:spPr>
          <a:xfrm>
            <a:off x="18797938" y="13473616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 b="1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Dose level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DC689B4F-D922-32EF-135A-E8C18742DDE3}"/>
              </a:ext>
            </a:extLst>
          </p:cNvPr>
          <p:cNvSpPr txBox="1"/>
          <p:nvPr/>
        </p:nvSpPr>
        <p:spPr>
          <a:xfrm>
            <a:off x="19077786" y="13726716"/>
            <a:ext cx="14863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2000 mg BID (n=3)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C8FF86D3-5A53-565B-8EEE-FA7FE3065B14}"/>
              </a:ext>
            </a:extLst>
          </p:cNvPr>
          <p:cNvSpPr txBox="1"/>
          <p:nvPr/>
        </p:nvSpPr>
        <p:spPr>
          <a:xfrm>
            <a:off x="19077786" y="14670291"/>
            <a:ext cx="14013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250 mg BID (n=1)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71C06628-208D-7A32-8A20-07D7CD20BCDA}"/>
              </a:ext>
            </a:extLst>
          </p:cNvPr>
          <p:cNvSpPr txBox="1"/>
          <p:nvPr/>
        </p:nvSpPr>
        <p:spPr>
          <a:xfrm>
            <a:off x="19077786" y="14434398"/>
            <a:ext cx="14013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500 mg BID (n=2)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C6C66B40-E600-6A8D-6558-494D51C040E5}"/>
              </a:ext>
            </a:extLst>
          </p:cNvPr>
          <p:cNvSpPr txBox="1"/>
          <p:nvPr/>
        </p:nvSpPr>
        <p:spPr>
          <a:xfrm>
            <a:off x="19077786" y="14198504"/>
            <a:ext cx="14863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1000 mg BID (n=6)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932CB76-78E7-C2E1-A8FD-6E0B2D3E249F}"/>
              </a:ext>
            </a:extLst>
          </p:cNvPr>
          <p:cNvSpPr txBox="1"/>
          <p:nvPr/>
        </p:nvSpPr>
        <p:spPr>
          <a:xfrm>
            <a:off x="19077786" y="13962610"/>
            <a:ext cx="14755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1000 mg TID (n=4)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B9FFB075-BBE2-BF24-1877-B34ABDED3840}"/>
              </a:ext>
            </a:extLst>
          </p:cNvPr>
          <p:cNvSpPr txBox="1"/>
          <p:nvPr/>
        </p:nvSpPr>
        <p:spPr>
          <a:xfrm>
            <a:off x="19822508" y="13953548"/>
            <a:ext cx="2238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 spc="-32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 </a:t>
            </a:r>
          </a:p>
        </p:txBody>
      </p:sp>
      <p:sp>
        <p:nvSpPr>
          <p:cNvPr id="148" name="Freeform: Shape 462">
            <a:extLst>
              <a:ext uri="{FF2B5EF4-FFF2-40B4-BE49-F238E27FC236}">
                <a16:creationId xmlns:a16="http://schemas.microsoft.com/office/drawing/2014/main" id="{B8F966FB-C328-FF31-9391-14BE0EF260EB}"/>
              </a:ext>
            </a:extLst>
          </p:cNvPr>
          <p:cNvSpPr/>
          <p:nvPr/>
        </p:nvSpPr>
        <p:spPr>
          <a:xfrm rot="18900000">
            <a:off x="18964773" y="15367690"/>
            <a:ext cx="110671" cy="110671"/>
          </a:xfrm>
          <a:custGeom>
            <a:avLst/>
            <a:gdLst>
              <a:gd name="csX0" fmla="*/ 0 w 83003"/>
              <a:gd name="csY0" fmla="*/ 0 h 83003"/>
              <a:gd name="csX1" fmla="*/ 83004 w 83003"/>
              <a:gd name="csY1" fmla="*/ 0 h 83003"/>
              <a:gd name="csX2" fmla="*/ 83004 w 83003"/>
              <a:gd name="csY2" fmla="*/ 83004 h 83003"/>
              <a:gd name="csX3" fmla="*/ 0 w 83003"/>
              <a:gd name="csY3" fmla="*/ 83004 h 830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3003" h="83003">
                <a:moveTo>
                  <a:pt x="0" y="0"/>
                </a:moveTo>
                <a:lnTo>
                  <a:pt x="83004" y="0"/>
                </a:lnTo>
                <a:lnTo>
                  <a:pt x="83004" y="83004"/>
                </a:lnTo>
                <a:lnTo>
                  <a:pt x="0" y="83004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5ABC790C-707E-DBE0-3FB6-5C3C37B5766A}"/>
              </a:ext>
            </a:extLst>
          </p:cNvPr>
          <p:cNvSpPr txBox="1"/>
          <p:nvPr/>
        </p:nvSpPr>
        <p:spPr>
          <a:xfrm>
            <a:off x="19092900" y="15256865"/>
            <a:ext cx="15792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Cholangiocarcinoma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2AB65DEC-3A72-C216-6A36-3BB4EEFBB81E}"/>
              </a:ext>
            </a:extLst>
          </p:cNvPr>
          <p:cNvSpPr txBox="1"/>
          <p:nvPr/>
        </p:nvSpPr>
        <p:spPr>
          <a:xfrm>
            <a:off x="18801287" y="15014257"/>
            <a:ext cx="10116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 b="1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Tumor type</a:t>
            </a:r>
          </a:p>
        </p:txBody>
      </p:sp>
      <p:grpSp>
        <p:nvGrpSpPr>
          <p:cNvPr id="151" name="Graphic 16">
            <a:extLst>
              <a:ext uri="{FF2B5EF4-FFF2-40B4-BE49-F238E27FC236}">
                <a16:creationId xmlns:a16="http://schemas.microsoft.com/office/drawing/2014/main" id="{EFFF05AA-4EF9-1FBC-E998-56D5B65FA155}"/>
              </a:ext>
            </a:extLst>
          </p:cNvPr>
          <p:cNvGrpSpPr/>
          <p:nvPr/>
        </p:nvGrpSpPr>
        <p:grpSpPr>
          <a:xfrm>
            <a:off x="18943723" y="15573984"/>
            <a:ext cx="152771" cy="152771"/>
            <a:chOff x="8555138" y="3577680"/>
            <a:chExt cx="114578" cy="114578"/>
          </a:xfrm>
          <a:noFill/>
        </p:grpSpPr>
        <p:sp>
          <p:nvSpPr>
            <p:cNvPr id="152" name="Freeform: Shape 467">
              <a:extLst>
                <a:ext uri="{FF2B5EF4-FFF2-40B4-BE49-F238E27FC236}">
                  <a16:creationId xmlns:a16="http://schemas.microsoft.com/office/drawing/2014/main" id="{48726272-928B-CBBC-8548-690CAD0462F8}"/>
                </a:ext>
              </a:extLst>
            </p:cNvPr>
            <p:cNvSpPr/>
            <p:nvPr/>
          </p:nvSpPr>
          <p:spPr>
            <a:xfrm>
              <a:off x="8559085" y="3581627"/>
              <a:ext cx="106685" cy="106685"/>
            </a:xfrm>
            <a:custGeom>
              <a:avLst/>
              <a:gdLst>
                <a:gd name="csX0" fmla="*/ 106685 w 106685"/>
                <a:gd name="csY0" fmla="*/ 53343 h 106685"/>
                <a:gd name="csX1" fmla="*/ 53342 w 106685"/>
                <a:gd name="csY1" fmla="*/ 106685 h 106685"/>
                <a:gd name="csX2" fmla="*/ -1 w 106685"/>
                <a:gd name="csY2" fmla="*/ 53343 h 106685"/>
                <a:gd name="csX3" fmla="*/ 53342 w 106685"/>
                <a:gd name="csY3" fmla="*/ 0 h 106685"/>
                <a:gd name="csX4" fmla="*/ 106685 w 106685"/>
                <a:gd name="csY4" fmla="*/ 53343 h 10668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06685" h="106685">
                  <a:moveTo>
                    <a:pt x="106685" y="53343"/>
                  </a:moveTo>
                  <a:cubicBezTo>
                    <a:pt x="106685" y="82803"/>
                    <a:pt x="82802" y="106685"/>
                    <a:pt x="53342" y="106685"/>
                  </a:cubicBezTo>
                  <a:cubicBezTo>
                    <a:pt x="23882" y="106685"/>
                    <a:pt x="-1" y="82803"/>
                    <a:pt x="-1" y="53343"/>
                  </a:cubicBezTo>
                  <a:cubicBezTo>
                    <a:pt x="-1" y="23882"/>
                    <a:pt x="23882" y="0"/>
                    <a:pt x="53342" y="0"/>
                  </a:cubicBezTo>
                  <a:cubicBezTo>
                    <a:pt x="82802" y="0"/>
                    <a:pt x="106685" y="23882"/>
                    <a:pt x="106685" y="53343"/>
                  </a:cubicBezTo>
                  <a:close/>
                </a:path>
              </a:pathLst>
            </a:custGeom>
            <a:noFill/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53" name="Freeform: Shape 468">
              <a:extLst>
                <a:ext uri="{FF2B5EF4-FFF2-40B4-BE49-F238E27FC236}">
                  <a16:creationId xmlns:a16="http://schemas.microsoft.com/office/drawing/2014/main" id="{14AE2492-BAFA-6199-AFA9-AB6FA19A92D6}"/>
                </a:ext>
              </a:extLst>
            </p:cNvPr>
            <p:cNvSpPr/>
            <p:nvPr/>
          </p:nvSpPr>
          <p:spPr>
            <a:xfrm>
              <a:off x="8612428" y="3577680"/>
              <a:ext cx="11960" cy="114578"/>
            </a:xfrm>
            <a:custGeom>
              <a:avLst/>
              <a:gdLst>
                <a:gd name="csX0" fmla="*/ 0 w 11960"/>
                <a:gd name="csY0" fmla="*/ 0 h 114578"/>
                <a:gd name="csX1" fmla="*/ 0 w 11960"/>
                <a:gd name="csY1" fmla="*/ 114579 h 1145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960" h="114578">
                  <a:moveTo>
                    <a:pt x="0" y="0"/>
                  </a:moveTo>
                  <a:lnTo>
                    <a:pt x="0" y="114579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54" name="Freeform: Shape 469">
              <a:extLst>
                <a:ext uri="{FF2B5EF4-FFF2-40B4-BE49-F238E27FC236}">
                  <a16:creationId xmlns:a16="http://schemas.microsoft.com/office/drawing/2014/main" id="{7602A7CE-6E28-900B-0882-527A7C7714D7}"/>
                </a:ext>
              </a:extLst>
            </p:cNvPr>
            <p:cNvSpPr/>
            <p:nvPr/>
          </p:nvSpPr>
          <p:spPr>
            <a:xfrm>
              <a:off x="8555138" y="3634970"/>
              <a:ext cx="114578" cy="11960"/>
            </a:xfrm>
            <a:custGeom>
              <a:avLst/>
              <a:gdLst>
                <a:gd name="csX0" fmla="*/ 0 w 114578"/>
                <a:gd name="csY0" fmla="*/ 0 h 11960"/>
                <a:gd name="csX1" fmla="*/ 114579 w 114578"/>
                <a:gd name="csY1" fmla="*/ 0 h 11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4578" h="11960">
                  <a:moveTo>
                    <a:pt x="0" y="0"/>
                  </a:moveTo>
                  <a:lnTo>
                    <a:pt x="114579" y="0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sp>
        <p:nvSpPr>
          <p:cNvPr id="155" name="TextBox 154">
            <a:extLst>
              <a:ext uri="{FF2B5EF4-FFF2-40B4-BE49-F238E27FC236}">
                <a16:creationId xmlns:a16="http://schemas.microsoft.com/office/drawing/2014/main" id="{B0198E47-DEF7-68EE-0699-A1774486743C}"/>
              </a:ext>
            </a:extLst>
          </p:cNvPr>
          <p:cNvSpPr txBox="1"/>
          <p:nvPr/>
        </p:nvSpPr>
        <p:spPr>
          <a:xfrm>
            <a:off x="19085885" y="15499530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HNSCC</a:t>
            </a:r>
          </a:p>
        </p:txBody>
      </p:sp>
      <p:sp>
        <p:nvSpPr>
          <p:cNvPr id="158" name="Freeform: Shape 471">
            <a:extLst>
              <a:ext uri="{FF2B5EF4-FFF2-40B4-BE49-F238E27FC236}">
                <a16:creationId xmlns:a16="http://schemas.microsoft.com/office/drawing/2014/main" id="{81708C03-FFBB-5721-B4A9-AC0A5106CB12}"/>
              </a:ext>
            </a:extLst>
          </p:cNvPr>
          <p:cNvSpPr/>
          <p:nvPr/>
        </p:nvSpPr>
        <p:spPr>
          <a:xfrm>
            <a:off x="18928892" y="15792777"/>
            <a:ext cx="182432" cy="158033"/>
          </a:xfrm>
          <a:custGeom>
            <a:avLst/>
            <a:gdLst>
              <a:gd name="csX0" fmla="*/ 68413 w 136824"/>
              <a:gd name="csY0" fmla="*/ 0 h 118525"/>
              <a:gd name="csX1" fmla="*/ 136825 w 136824"/>
              <a:gd name="csY1" fmla="*/ 118526 h 118525"/>
              <a:gd name="csX2" fmla="*/ 0 w 136824"/>
              <a:gd name="csY2" fmla="*/ 118526 h 118525"/>
              <a:gd name="csX3" fmla="*/ 68413 w 136824"/>
              <a:gd name="csY3" fmla="*/ 0 h 1185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36824" h="118525">
                <a:moveTo>
                  <a:pt x="68413" y="0"/>
                </a:moveTo>
                <a:lnTo>
                  <a:pt x="136825" y="118526"/>
                </a:lnTo>
                <a:lnTo>
                  <a:pt x="0" y="118526"/>
                </a:lnTo>
                <a:lnTo>
                  <a:pt x="68413" y="0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ADDD669E-9D86-A44A-506C-49AD7701614E}"/>
              </a:ext>
            </a:extLst>
          </p:cNvPr>
          <p:cNvSpPr txBox="1"/>
          <p:nvPr/>
        </p:nvSpPr>
        <p:spPr>
          <a:xfrm>
            <a:off x="19096301" y="15714262"/>
            <a:ext cx="7040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NSCLC</a:t>
            </a:r>
          </a:p>
        </p:txBody>
      </p:sp>
      <p:sp>
        <p:nvSpPr>
          <p:cNvPr id="162" name="Freeform: Shape 473">
            <a:extLst>
              <a:ext uri="{FF2B5EF4-FFF2-40B4-BE49-F238E27FC236}">
                <a16:creationId xmlns:a16="http://schemas.microsoft.com/office/drawing/2014/main" id="{CE1F6FB5-9F6E-AD92-C4B3-B318757228C6}"/>
              </a:ext>
            </a:extLst>
          </p:cNvPr>
          <p:cNvSpPr/>
          <p:nvPr/>
        </p:nvSpPr>
        <p:spPr>
          <a:xfrm>
            <a:off x="18964773" y="16070625"/>
            <a:ext cx="110671" cy="110671"/>
          </a:xfrm>
          <a:custGeom>
            <a:avLst/>
            <a:gdLst>
              <a:gd name="csX0" fmla="*/ 0 w 83003"/>
              <a:gd name="csY0" fmla="*/ 0 h 83003"/>
              <a:gd name="csX1" fmla="*/ 83004 w 83003"/>
              <a:gd name="csY1" fmla="*/ 0 h 83003"/>
              <a:gd name="csX2" fmla="*/ 83004 w 83003"/>
              <a:gd name="csY2" fmla="*/ 83004 h 83003"/>
              <a:gd name="csX3" fmla="*/ 0 w 83003"/>
              <a:gd name="csY3" fmla="*/ 83004 h 830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3003" h="83003">
                <a:moveTo>
                  <a:pt x="0" y="0"/>
                </a:moveTo>
                <a:lnTo>
                  <a:pt x="83004" y="0"/>
                </a:lnTo>
                <a:lnTo>
                  <a:pt x="83004" y="83004"/>
                </a:lnTo>
                <a:lnTo>
                  <a:pt x="0" y="83004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06886348-21D9-E1FB-606E-04B19E03F350}"/>
              </a:ext>
            </a:extLst>
          </p:cNvPr>
          <p:cNvSpPr txBox="1"/>
          <p:nvPr/>
        </p:nvSpPr>
        <p:spPr>
          <a:xfrm>
            <a:off x="19099917" y="15956926"/>
            <a:ext cx="5164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RCC</a:t>
            </a:r>
          </a:p>
        </p:txBody>
      </p:sp>
      <p:sp>
        <p:nvSpPr>
          <p:cNvPr id="165" name="Freeform: Shape 475">
            <a:extLst>
              <a:ext uri="{FF2B5EF4-FFF2-40B4-BE49-F238E27FC236}">
                <a16:creationId xmlns:a16="http://schemas.microsoft.com/office/drawing/2014/main" id="{D82A0D52-30A8-83AD-CC76-247BE0B305A5}"/>
              </a:ext>
            </a:extLst>
          </p:cNvPr>
          <p:cNvSpPr/>
          <p:nvPr/>
        </p:nvSpPr>
        <p:spPr>
          <a:xfrm>
            <a:off x="18948985" y="16289737"/>
            <a:ext cx="142247" cy="142247"/>
          </a:xfrm>
          <a:custGeom>
            <a:avLst/>
            <a:gdLst>
              <a:gd name="csX0" fmla="*/ 106685 w 106685"/>
              <a:gd name="csY0" fmla="*/ 53342 h 106685"/>
              <a:gd name="csX1" fmla="*/ 53342 w 106685"/>
              <a:gd name="csY1" fmla="*/ 106685 h 106685"/>
              <a:gd name="csX2" fmla="*/ -1 w 106685"/>
              <a:gd name="csY2" fmla="*/ 53342 h 106685"/>
              <a:gd name="csX3" fmla="*/ 53342 w 106685"/>
              <a:gd name="csY3" fmla="*/ 0 h 106685"/>
              <a:gd name="csX4" fmla="*/ 106685 w 106685"/>
              <a:gd name="csY4" fmla="*/ 53342 h 10668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6685" h="106685">
                <a:moveTo>
                  <a:pt x="106685" y="53342"/>
                </a:moveTo>
                <a:cubicBezTo>
                  <a:pt x="106685" y="82803"/>
                  <a:pt x="82802" y="106685"/>
                  <a:pt x="53342" y="106685"/>
                </a:cubicBezTo>
                <a:cubicBezTo>
                  <a:pt x="23882" y="106685"/>
                  <a:pt x="-1" y="82803"/>
                  <a:pt x="-1" y="53342"/>
                </a:cubicBezTo>
                <a:cubicBezTo>
                  <a:pt x="-1" y="23882"/>
                  <a:pt x="23882" y="0"/>
                  <a:pt x="53342" y="0"/>
                </a:cubicBezTo>
                <a:cubicBezTo>
                  <a:pt x="82802" y="0"/>
                  <a:pt x="106685" y="23882"/>
                  <a:pt x="106685" y="53342"/>
                </a:cubicBez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76C2F682-9C4D-E1B8-4859-B1C97D468914}"/>
              </a:ext>
            </a:extLst>
          </p:cNvPr>
          <p:cNvSpPr txBox="1"/>
          <p:nvPr/>
        </p:nvSpPr>
        <p:spPr>
          <a:xfrm>
            <a:off x="19106933" y="16199591"/>
            <a:ext cx="6030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TNBC</a:t>
            </a:r>
          </a:p>
        </p:txBody>
      </p:sp>
      <p:grpSp>
        <p:nvGrpSpPr>
          <p:cNvPr id="167" name="Graphic 16">
            <a:extLst>
              <a:ext uri="{FF2B5EF4-FFF2-40B4-BE49-F238E27FC236}">
                <a16:creationId xmlns:a16="http://schemas.microsoft.com/office/drawing/2014/main" id="{A32AEBB7-767A-0D8B-1624-4C4D4E344508}"/>
              </a:ext>
            </a:extLst>
          </p:cNvPr>
          <p:cNvGrpSpPr/>
          <p:nvPr/>
        </p:nvGrpSpPr>
        <p:grpSpPr>
          <a:xfrm>
            <a:off x="20870629" y="15348113"/>
            <a:ext cx="182432" cy="158033"/>
            <a:chOff x="8538753" y="4305220"/>
            <a:chExt cx="136824" cy="118525"/>
          </a:xfrm>
          <a:noFill/>
        </p:grpSpPr>
        <p:sp>
          <p:nvSpPr>
            <p:cNvPr id="168" name="Freeform: Shape 478">
              <a:extLst>
                <a:ext uri="{FF2B5EF4-FFF2-40B4-BE49-F238E27FC236}">
                  <a16:creationId xmlns:a16="http://schemas.microsoft.com/office/drawing/2014/main" id="{CFC7F9D6-E69D-C0D3-7F8C-06B65C38225F}"/>
                </a:ext>
              </a:extLst>
            </p:cNvPr>
            <p:cNvSpPr/>
            <p:nvPr/>
          </p:nvSpPr>
          <p:spPr>
            <a:xfrm>
              <a:off x="8538753" y="4305220"/>
              <a:ext cx="136824" cy="118525"/>
            </a:xfrm>
            <a:custGeom>
              <a:avLst/>
              <a:gdLst>
                <a:gd name="csX0" fmla="*/ 68413 w 136824"/>
                <a:gd name="csY0" fmla="*/ 118526 h 118525"/>
                <a:gd name="csX1" fmla="*/ 0 w 136824"/>
                <a:gd name="csY1" fmla="*/ 0 h 118525"/>
                <a:gd name="csX2" fmla="*/ 136825 w 136824"/>
                <a:gd name="csY2" fmla="*/ 0 h 118525"/>
                <a:gd name="csX3" fmla="*/ 68413 w 136824"/>
                <a:gd name="csY3" fmla="*/ 118526 h 118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36824" h="118525">
                  <a:moveTo>
                    <a:pt x="68413" y="118526"/>
                  </a:moveTo>
                  <a:lnTo>
                    <a:pt x="0" y="0"/>
                  </a:lnTo>
                  <a:lnTo>
                    <a:pt x="136825" y="0"/>
                  </a:lnTo>
                  <a:lnTo>
                    <a:pt x="68413" y="118526"/>
                  </a:lnTo>
                  <a:close/>
                </a:path>
              </a:pathLst>
            </a:custGeom>
            <a:noFill/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69" name="Freeform: Shape 479">
              <a:extLst>
                <a:ext uri="{FF2B5EF4-FFF2-40B4-BE49-F238E27FC236}">
                  <a16:creationId xmlns:a16="http://schemas.microsoft.com/office/drawing/2014/main" id="{657FEDAC-F1E7-8DFE-6A7A-6D2EB299887A}"/>
                </a:ext>
              </a:extLst>
            </p:cNvPr>
            <p:cNvSpPr/>
            <p:nvPr/>
          </p:nvSpPr>
          <p:spPr>
            <a:xfrm>
              <a:off x="8538753" y="4305220"/>
              <a:ext cx="136824" cy="118525"/>
            </a:xfrm>
            <a:custGeom>
              <a:avLst/>
              <a:gdLst>
                <a:gd name="csX0" fmla="*/ 68413 w 136824"/>
                <a:gd name="csY0" fmla="*/ 0 h 118525"/>
                <a:gd name="csX1" fmla="*/ 136825 w 136824"/>
                <a:gd name="csY1" fmla="*/ 118526 h 118525"/>
                <a:gd name="csX2" fmla="*/ 0 w 136824"/>
                <a:gd name="csY2" fmla="*/ 118526 h 118525"/>
                <a:gd name="csX3" fmla="*/ 68413 w 136824"/>
                <a:gd name="csY3" fmla="*/ 0 h 118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36824" h="118525">
                  <a:moveTo>
                    <a:pt x="68413" y="0"/>
                  </a:moveTo>
                  <a:lnTo>
                    <a:pt x="136825" y="118526"/>
                  </a:lnTo>
                  <a:lnTo>
                    <a:pt x="0" y="118526"/>
                  </a:lnTo>
                  <a:lnTo>
                    <a:pt x="68413" y="0"/>
                  </a:lnTo>
                  <a:close/>
                </a:path>
              </a:pathLst>
            </a:custGeom>
            <a:noFill/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sp>
        <p:nvSpPr>
          <p:cNvPr id="170" name="TextBox 169">
            <a:extLst>
              <a:ext uri="{FF2B5EF4-FFF2-40B4-BE49-F238E27FC236}">
                <a16:creationId xmlns:a16="http://schemas.microsoft.com/office/drawing/2014/main" id="{10B58007-7220-5F19-5632-214ACC55399A}"/>
              </a:ext>
            </a:extLst>
          </p:cNvPr>
          <p:cNvSpPr txBox="1"/>
          <p:nvPr/>
        </p:nvSpPr>
        <p:spPr>
          <a:xfrm>
            <a:off x="21037981" y="15260787"/>
            <a:ext cx="5164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CRC</a:t>
            </a:r>
          </a:p>
        </p:txBody>
      </p:sp>
      <p:grpSp>
        <p:nvGrpSpPr>
          <p:cNvPr id="171" name="Graphic 16">
            <a:extLst>
              <a:ext uri="{FF2B5EF4-FFF2-40B4-BE49-F238E27FC236}">
                <a16:creationId xmlns:a16="http://schemas.microsoft.com/office/drawing/2014/main" id="{FFB0915E-0174-9FA3-0494-AC504C56872A}"/>
              </a:ext>
            </a:extLst>
          </p:cNvPr>
          <p:cNvGrpSpPr/>
          <p:nvPr/>
        </p:nvGrpSpPr>
        <p:grpSpPr>
          <a:xfrm>
            <a:off x="20901566" y="15600074"/>
            <a:ext cx="120559" cy="125661"/>
            <a:chOff x="8561955" y="4494191"/>
            <a:chExt cx="90419" cy="94246"/>
          </a:xfrm>
          <a:noFill/>
        </p:grpSpPr>
        <p:sp>
          <p:nvSpPr>
            <p:cNvPr id="172" name="Freeform: Shape 482">
              <a:extLst>
                <a:ext uri="{FF2B5EF4-FFF2-40B4-BE49-F238E27FC236}">
                  <a16:creationId xmlns:a16="http://schemas.microsoft.com/office/drawing/2014/main" id="{EE14C080-088A-61E9-BB78-40BCA9F251A9}"/>
                </a:ext>
              </a:extLst>
            </p:cNvPr>
            <p:cNvSpPr/>
            <p:nvPr/>
          </p:nvSpPr>
          <p:spPr>
            <a:xfrm>
              <a:off x="8567577" y="4500052"/>
              <a:ext cx="79056" cy="82525"/>
            </a:xfrm>
            <a:custGeom>
              <a:avLst/>
              <a:gdLst>
                <a:gd name="csX0" fmla="*/ 0 w 79056"/>
                <a:gd name="csY0" fmla="*/ 0 h 82525"/>
                <a:gd name="csX1" fmla="*/ 79057 w 79056"/>
                <a:gd name="csY1" fmla="*/ 0 h 82525"/>
                <a:gd name="csX2" fmla="*/ 79057 w 79056"/>
                <a:gd name="csY2" fmla="*/ 82525 h 82525"/>
                <a:gd name="csX3" fmla="*/ 0 w 79056"/>
                <a:gd name="csY3" fmla="*/ 82525 h 82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79056" h="82525">
                  <a:moveTo>
                    <a:pt x="0" y="0"/>
                  </a:moveTo>
                  <a:lnTo>
                    <a:pt x="79057" y="0"/>
                  </a:lnTo>
                  <a:lnTo>
                    <a:pt x="79057" y="82525"/>
                  </a:lnTo>
                  <a:lnTo>
                    <a:pt x="0" y="82525"/>
                  </a:lnTo>
                  <a:close/>
                </a:path>
              </a:pathLst>
            </a:custGeom>
            <a:noFill/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grpSp>
          <p:nvGrpSpPr>
            <p:cNvPr id="173" name="Graphic 16">
              <a:extLst>
                <a:ext uri="{FF2B5EF4-FFF2-40B4-BE49-F238E27FC236}">
                  <a16:creationId xmlns:a16="http://schemas.microsoft.com/office/drawing/2014/main" id="{F82300A5-27EA-4F4D-E709-52161EEC0714}"/>
                </a:ext>
              </a:extLst>
            </p:cNvPr>
            <p:cNvGrpSpPr/>
            <p:nvPr/>
          </p:nvGrpSpPr>
          <p:grpSpPr>
            <a:xfrm>
              <a:off x="8561955" y="4494191"/>
              <a:ext cx="90419" cy="94246"/>
              <a:chOff x="8561955" y="4494191"/>
              <a:chExt cx="90419" cy="94246"/>
            </a:xfrm>
          </p:grpSpPr>
          <p:sp>
            <p:nvSpPr>
              <p:cNvPr id="174" name="Freeform: Shape 484">
                <a:extLst>
                  <a:ext uri="{FF2B5EF4-FFF2-40B4-BE49-F238E27FC236}">
                    <a16:creationId xmlns:a16="http://schemas.microsoft.com/office/drawing/2014/main" id="{80BDE7A3-5961-8904-AE85-234DC405A03E}"/>
                  </a:ext>
                </a:extLst>
              </p:cNvPr>
              <p:cNvSpPr/>
              <p:nvPr/>
            </p:nvSpPr>
            <p:spPr>
              <a:xfrm>
                <a:off x="8607165" y="4494191"/>
                <a:ext cx="11960" cy="94246"/>
              </a:xfrm>
              <a:custGeom>
                <a:avLst/>
                <a:gdLst>
                  <a:gd name="csX0" fmla="*/ 0 w 11960"/>
                  <a:gd name="csY0" fmla="*/ 0 h 94246"/>
                  <a:gd name="csX1" fmla="*/ 0 w 11960"/>
                  <a:gd name="csY1" fmla="*/ 94246 h 9424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1960" h="94246">
                    <a:moveTo>
                      <a:pt x="0" y="0"/>
                    </a:moveTo>
                    <a:lnTo>
                      <a:pt x="0" y="94246"/>
                    </a:lnTo>
                  </a:path>
                </a:pathLst>
              </a:custGeom>
              <a:ln w="11952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24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175" name="Freeform: Shape 485">
                <a:extLst>
                  <a:ext uri="{FF2B5EF4-FFF2-40B4-BE49-F238E27FC236}">
                    <a16:creationId xmlns:a16="http://schemas.microsoft.com/office/drawing/2014/main" id="{BC0552E6-DB65-2FD5-9049-099B77E1802C}"/>
                  </a:ext>
                </a:extLst>
              </p:cNvPr>
              <p:cNvSpPr/>
              <p:nvPr/>
            </p:nvSpPr>
            <p:spPr>
              <a:xfrm>
                <a:off x="8561955" y="4541315"/>
                <a:ext cx="90419" cy="11960"/>
              </a:xfrm>
              <a:custGeom>
                <a:avLst/>
                <a:gdLst>
                  <a:gd name="csX0" fmla="*/ 0 w 90419"/>
                  <a:gd name="csY0" fmla="*/ 0 h 11960"/>
                  <a:gd name="csX1" fmla="*/ 90419 w 90419"/>
                  <a:gd name="csY1" fmla="*/ 0 h 119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0419" h="11960">
                    <a:moveTo>
                      <a:pt x="0" y="0"/>
                    </a:moveTo>
                    <a:lnTo>
                      <a:pt x="90419" y="0"/>
                    </a:lnTo>
                  </a:path>
                </a:pathLst>
              </a:custGeom>
              <a:ln w="11952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24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</p:grpSp>
      <p:sp>
        <p:nvSpPr>
          <p:cNvPr id="176" name="TextBox 175">
            <a:extLst>
              <a:ext uri="{FF2B5EF4-FFF2-40B4-BE49-F238E27FC236}">
                <a16:creationId xmlns:a16="http://schemas.microsoft.com/office/drawing/2014/main" id="{FFE5A673-DAEC-48EA-9A04-C4D6834F0893}"/>
              </a:ext>
            </a:extLst>
          </p:cNvPr>
          <p:cNvSpPr txBox="1"/>
          <p:nvPr/>
        </p:nvSpPr>
        <p:spPr>
          <a:xfrm>
            <a:off x="21041655" y="15496483"/>
            <a:ext cx="1088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Ovarian CCA</a:t>
            </a:r>
          </a:p>
        </p:txBody>
      </p:sp>
      <p:sp>
        <p:nvSpPr>
          <p:cNvPr id="177" name="Freeform: Shape 487">
            <a:extLst>
              <a:ext uri="{FF2B5EF4-FFF2-40B4-BE49-F238E27FC236}">
                <a16:creationId xmlns:a16="http://schemas.microsoft.com/office/drawing/2014/main" id="{837D1B36-19F4-A4E3-E381-F1ACCBEEC855}"/>
              </a:ext>
            </a:extLst>
          </p:cNvPr>
          <p:cNvSpPr/>
          <p:nvPr/>
        </p:nvSpPr>
        <p:spPr>
          <a:xfrm>
            <a:off x="20877645" y="15847253"/>
            <a:ext cx="182432" cy="158033"/>
          </a:xfrm>
          <a:custGeom>
            <a:avLst/>
            <a:gdLst>
              <a:gd name="csX0" fmla="*/ 68413 w 136824"/>
              <a:gd name="csY0" fmla="*/ 118526 h 118525"/>
              <a:gd name="csX1" fmla="*/ 0 w 136824"/>
              <a:gd name="csY1" fmla="*/ 0 h 118525"/>
              <a:gd name="csX2" fmla="*/ 136825 w 136824"/>
              <a:gd name="csY2" fmla="*/ 0 h 118525"/>
              <a:gd name="csX3" fmla="*/ 68413 w 136824"/>
              <a:gd name="csY3" fmla="*/ 118526 h 1185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36824" h="118525">
                <a:moveTo>
                  <a:pt x="68413" y="118526"/>
                </a:moveTo>
                <a:lnTo>
                  <a:pt x="0" y="0"/>
                </a:lnTo>
                <a:lnTo>
                  <a:pt x="136825" y="0"/>
                </a:lnTo>
                <a:lnTo>
                  <a:pt x="68413" y="118526"/>
                </a:lnTo>
                <a:close/>
              </a:path>
            </a:pathLst>
          </a:custGeom>
          <a:solidFill>
            <a:srgbClr val="0000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9B5A2F9-3360-CD70-3ECE-24BBC8444C22}"/>
              </a:ext>
            </a:extLst>
          </p:cNvPr>
          <p:cNvSpPr txBox="1"/>
          <p:nvPr/>
        </p:nvSpPr>
        <p:spPr>
          <a:xfrm>
            <a:off x="21048888" y="15729947"/>
            <a:ext cx="10021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Endometrial</a:t>
            </a:r>
          </a:p>
        </p:txBody>
      </p:sp>
      <p:sp>
        <p:nvSpPr>
          <p:cNvPr id="179" name="Freeform: Shape 489">
            <a:extLst>
              <a:ext uri="{FF2B5EF4-FFF2-40B4-BE49-F238E27FC236}">
                <a16:creationId xmlns:a16="http://schemas.microsoft.com/office/drawing/2014/main" id="{869E56DB-2012-F678-7319-CC639FB9296D}"/>
              </a:ext>
            </a:extLst>
          </p:cNvPr>
          <p:cNvSpPr/>
          <p:nvPr/>
        </p:nvSpPr>
        <p:spPr>
          <a:xfrm>
            <a:off x="20912730" y="16080875"/>
            <a:ext cx="110671" cy="110671"/>
          </a:xfrm>
          <a:custGeom>
            <a:avLst/>
            <a:gdLst>
              <a:gd name="csX0" fmla="*/ 0 w 83003"/>
              <a:gd name="csY0" fmla="*/ 0 h 83003"/>
              <a:gd name="csX1" fmla="*/ 83004 w 83003"/>
              <a:gd name="csY1" fmla="*/ 0 h 83003"/>
              <a:gd name="csX2" fmla="*/ 83004 w 83003"/>
              <a:gd name="csY2" fmla="*/ 83004 h 83003"/>
              <a:gd name="csX3" fmla="*/ 0 w 83003"/>
              <a:gd name="csY3" fmla="*/ 83004 h 830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3003" h="83003">
                <a:moveTo>
                  <a:pt x="0" y="0"/>
                </a:moveTo>
                <a:lnTo>
                  <a:pt x="83004" y="0"/>
                </a:lnTo>
                <a:lnTo>
                  <a:pt x="83004" y="83004"/>
                </a:lnTo>
                <a:lnTo>
                  <a:pt x="0" y="83004"/>
                </a:lnTo>
                <a:close/>
              </a:path>
            </a:pathLst>
          </a:custGeom>
          <a:noFill/>
          <a:ln w="11952" cap="flat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A2428798-2198-F89C-010D-EEA1D01ABD75}"/>
              </a:ext>
            </a:extLst>
          </p:cNvPr>
          <p:cNvSpPr txBox="1"/>
          <p:nvPr/>
        </p:nvSpPr>
        <p:spPr>
          <a:xfrm>
            <a:off x="21045271" y="15979835"/>
            <a:ext cx="857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Anal SCC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A44DEE4D-011E-2CA6-40BF-26E1B0A5D0FF}"/>
              </a:ext>
            </a:extLst>
          </p:cNvPr>
          <p:cNvSpPr txBox="1"/>
          <p:nvPr/>
        </p:nvSpPr>
        <p:spPr>
          <a:xfrm>
            <a:off x="21038255" y="16220687"/>
            <a:ext cx="899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Melanoma</a:t>
            </a:r>
          </a:p>
        </p:txBody>
      </p:sp>
      <p:sp>
        <p:nvSpPr>
          <p:cNvPr id="182" name="Freeform: Shape 492">
            <a:extLst>
              <a:ext uri="{FF2B5EF4-FFF2-40B4-BE49-F238E27FC236}">
                <a16:creationId xmlns:a16="http://schemas.microsoft.com/office/drawing/2014/main" id="{B7C7C190-32B8-70F9-3C19-01BCB18A571D}"/>
              </a:ext>
            </a:extLst>
          </p:cNvPr>
          <p:cNvSpPr/>
          <p:nvPr/>
        </p:nvSpPr>
        <p:spPr>
          <a:xfrm>
            <a:off x="18927331" y="13784285"/>
            <a:ext cx="154525" cy="154525"/>
          </a:xfrm>
          <a:custGeom>
            <a:avLst/>
            <a:gdLst>
              <a:gd name="csX0" fmla="*/ 0 w 115894"/>
              <a:gd name="csY0" fmla="*/ 0 h 115894"/>
              <a:gd name="csX1" fmla="*/ 115895 w 115894"/>
              <a:gd name="csY1" fmla="*/ 0 h 115894"/>
              <a:gd name="csX2" fmla="*/ 115895 w 115894"/>
              <a:gd name="csY2" fmla="*/ 115894 h 115894"/>
              <a:gd name="csX3" fmla="*/ 0 w 115894"/>
              <a:gd name="csY3" fmla="*/ 115894 h 1158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15894" h="115894">
                <a:moveTo>
                  <a:pt x="0" y="0"/>
                </a:moveTo>
                <a:lnTo>
                  <a:pt x="115895" y="0"/>
                </a:lnTo>
                <a:lnTo>
                  <a:pt x="115895" y="115894"/>
                </a:lnTo>
                <a:lnTo>
                  <a:pt x="0" y="115894"/>
                </a:lnTo>
                <a:close/>
              </a:path>
            </a:pathLst>
          </a:custGeom>
          <a:solidFill>
            <a:srgbClr val="1F9EB7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83" name="Freeform: Shape 493">
            <a:extLst>
              <a:ext uri="{FF2B5EF4-FFF2-40B4-BE49-F238E27FC236}">
                <a16:creationId xmlns:a16="http://schemas.microsoft.com/office/drawing/2014/main" id="{4D882634-F120-B6FE-BC13-9AD5535DBA31}"/>
              </a:ext>
            </a:extLst>
          </p:cNvPr>
          <p:cNvSpPr/>
          <p:nvPr/>
        </p:nvSpPr>
        <p:spPr>
          <a:xfrm>
            <a:off x="18927331" y="14505725"/>
            <a:ext cx="154525" cy="154525"/>
          </a:xfrm>
          <a:custGeom>
            <a:avLst/>
            <a:gdLst>
              <a:gd name="csX0" fmla="*/ 0 w 115894"/>
              <a:gd name="csY0" fmla="*/ 0 h 115894"/>
              <a:gd name="csX1" fmla="*/ 115895 w 115894"/>
              <a:gd name="csY1" fmla="*/ 0 h 115894"/>
              <a:gd name="csX2" fmla="*/ 115895 w 115894"/>
              <a:gd name="csY2" fmla="*/ 115894 h 115894"/>
              <a:gd name="csX3" fmla="*/ 0 w 115894"/>
              <a:gd name="csY3" fmla="*/ 115894 h 1158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15894" h="115894">
                <a:moveTo>
                  <a:pt x="0" y="0"/>
                </a:moveTo>
                <a:lnTo>
                  <a:pt x="115895" y="0"/>
                </a:lnTo>
                <a:lnTo>
                  <a:pt x="115895" y="115894"/>
                </a:lnTo>
                <a:lnTo>
                  <a:pt x="0" y="115894"/>
                </a:lnTo>
                <a:close/>
              </a:path>
            </a:pathLst>
          </a:custGeom>
          <a:solidFill>
            <a:srgbClr val="E66A32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84" name="Freeform: Shape 494">
            <a:extLst>
              <a:ext uri="{FF2B5EF4-FFF2-40B4-BE49-F238E27FC236}">
                <a16:creationId xmlns:a16="http://schemas.microsoft.com/office/drawing/2014/main" id="{BB50C215-7FCC-6E35-EF9B-82A7443BE98A}"/>
              </a:ext>
            </a:extLst>
          </p:cNvPr>
          <p:cNvSpPr/>
          <p:nvPr/>
        </p:nvSpPr>
        <p:spPr>
          <a:xfrm>
            <a:off x="18927331" y="14265245"/>
            <a:ext cx="154525" cy="154525"/>
          </a:xfrm>
          <a:custGeom>
            <a:avLst/>
            <a:gdLst>
              <a:gd name="csX0" fmla="*/ 0 w 115894"/>
              <a:gd name="csY0" fmla="*/ 0 h 115894"/>
              <a:gd name="csX1" fmla="*/ 115895 w 115894"/>
              <a:gd name="csY1" fmla="*/ 0 h 115894"/>
              <a:gd name="csX2" fmla="*/ 115895 w 115894"/>
              <a:gd name="csY2" fmla="*/ 115894 h 115894"/>
              <a:gd name="csX3" fmla="*/ 0 w 115894"/>
              <a:gd name="csY3" fmla="*/ 115894 h 1158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15894" h="115894">
                <a:moveTo>
                  <a:pt x="0" y="0"/>
                </a:moveTo>
                <a:lnTo>
                  <a:pt x="115895" y="0"/>
                </a:lnTo>
                <a:lnTo>
                  <a:pt x="115895" y="115894"/>
                </a:lnTo>
                <a:lnTo>
                  <a:pt x="0" y="115894"/>
                </a:lnTo>
                <a:close/>
              </a:path>
            </a:pathLst>
          </a:custGeom>
          <a:solidFill>
            <a:srgbClr val="57B35A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85" name="Freeform: Shape 495">
            <a:extLst>
              <a:ext uri="{FF2B5EF4-FFF2-40B4-BE49-F238E27FC236}">
                <a16:creationId xmlns:a16="http://schemas.microsoft.com/office/drawing/2014/main" id="{9693F308-71EE-C3F2-F2D0-A3A597482FE0}"/>
              </a:ext>
            </a:extLst>
          </p:cNvPr>
          <p:cNvSpPr/>
          <p:nvPr/>
        </p:nvSpPr>
        <p:spPr>
          <a:xfrm>
            <a:off x="18927331" y="14024765"/>
            <a:ext cx="154525" cy="154525"/>
          </a:xfrm>
          <a:custGeom>
            <a:avLst/>
            <a:gdLst>
              <a:gd name="csX0" fmla="*/ 0 w 115894"/>
              <a:gd name="csY0" fmla="*/ 0 h 115894"/>
              <a:gd name="csX1" fmla="*/ 115895 w 115894"/>
              <a:gd name="csY1" fmla="*/ 0 h 115894"/>
              <a:gd name="csX2" fmla="*/ 115895 w 115894"/>
              <a:gd name="csY2" fmla="*/ 115894 h 115894"/>
              <a:gd name="csX3" fmla="*/ 0 w 115894"/>
              <a:gd name="csY3" fmla="*/ 115894 h 1158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15894" h="115894">
                <a:moveTo>
                  <a:pt x="0" y="0"/>
                </a:moveTo>
                <a:lnTo>
                  <a:pt x="115895" y="0"/>
                </a:lnTo>
                <a:lnTo>
                  <a:pt x="115895" y="115894"/>
                </a:lnTo>
                <a:lnTo>
                  <a:pt x="0" y="115894"/>
                </a:lnTo>
                <a:close/>
              </a:path>
            </a:pathLst>
          </a:custGeom>
          <a:solidFill>
            <a:srgbClr val="4A90E2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86" name="Freeform: Shape 496">
            <a:extLst>
              <a:ext uri="{FF2B5EF4-FFF2-40B4-BE49-F238E27FC236}">
                <a16:creationId xmlns:a16="http://schemas.microsoft.com/office/drawing/2014/main" id="{5A2F0385-9312-DA48-BCE0-A0DE2407C055}"/>
              </a:ext>
            </a:extLst>
          </p:cNvPr>
          <p:cNvSpPr/>
          <p:nvPr/>
        </p:nvSpPr>
        <p:spPr>
          <a:xfrm>
            <a:off x="18927331" y="14736933"/>
            <a:ext cx="154525" cy="154525"/>
          </a:xfrm>
          <a:custGeom>
            <a:avLst/>
            <a:gdLst>
              <a:gd name="csX0" fmla="*/ 0 w 115894"/>
              <a:gd name="csY0" fmla="*/ 0 h 115894"/>
              <a:gd name="csX1" fmla="*/ 115895 w 115894"/>
              <a:gd name="csY1" fmla="*/ 0 h 115894"/>
              <a:gd name="csX2" fmla="*/ 115895 w 115894"/>
              <a:gd name="csY2" fmla="*/ 115895 h 115894"/>
              <a:gd name="csX3" fmla="*/ 0 w 115894"/>
              <a:gd name="csY3" fmla="*/ 115895 h 1158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15894" h="115894">
                <a:moveTo>
                  <a:pt x="0" y="0"/>
                </a:moveTo>
                <a:lnTo>
                  <a:pt x="115895" y="0"/>
                </a:lnTo>
                <a:lnTo>
                  <a:pt x="115895" y="115895"/>
                </a:lnTo>
                <a:lnTo>
                  <a:pt x="0" y="115895"/>
                </a:lnTo>
                <a:close/>
              </a:path>
            </a:pathLst>
          </a:custGeom>
          <a:solidFill>
            <a:srgbClr val="9864C8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grpSp>
        <p:nvGrpSpPr>
          <p:cNvPr id="187" name="Graphic 16">
            <a:extLst>
              <a:ext uri="{FF2B5EF4-FFF2-40B4-BE49-F238E27FC236}">
                <a16:creationId xmlns:a16="http://schemas.microsoft.com/office/drawing/2014/main" id="{5CF43AF8-F42A-8D25-B8F4-4C047315330C}"/>
              </a:ext>
            </a:extLst>
          </p:cNvPr>
          <p:cNvGrpSpPr/>
          <p:nvPr/>
        </p:nvGrpSpPr>
        <p:grpSpPr>
          <a:xfrm>
            <a:off x="20873181" y="16266020"/>
            <a:ext cx="215921" cy="215921"/>
            <a:chOff x="8540666" y="4993650"/>
            <a:chExt cx="161941" cy="161941"/>
          </a:xfrm>
        </p:grpSpPr>
        <p:sp>
          <p:nvSpPr>
            <p:cNvPr id="188" name="Freeform: Shape 498">
              <a:extLst>
                <a:ext uri="{FF2B5EF4-FFF2-40B4-BE49-F238E27FC236}">
                  <a16:creationId xmlns:a16="http://schemas.microsoft.com/office/drawing/2014/main" id="{4F827359-948D-B6FE-3EF0-9A5514EFDE91}"/>
                </a:ext>
              </a:extLst>
            </p:cNvPr>
            <p:cNvSpPr/>
            <p:nvPr/>
          </p:nvSpPr>
          <p:spPr>
            <a:xfrm>
              <a:off x="8621637" y="4993650"/>
              <a:ext cx="11960" cy="161941"/>
            </a:xfrm>
            <a:custGeom>
              <a:avLst/>
              <a:gdLst>
                <a:gd name="csX0" fmla="*/ 0 w 11960"/>
                <a:gd name="csY0" fmla="*/ 0 h 161941"/>
                <a:gd name="csX1" fmla="*/ 0 w 11960"/>
                <a:gd name="csY1" fmla="*/ 161941 h 16194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960" h="161941">
                  <a:moveTo>
                    <a:pt x="0" y="0"/>
                  </a:moveTo>
                  <a:lnTo>
                    <a:pt x="0" y="161941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89" name="Freeform: Shape 499">
              <a:extLst>
                <a:ext uri="{FF2B5EF4-FFF2-40B4-BE49-F238E27FC236}">
                  <a16:creationId xmlns:a16="http://schemas.microsoft.com/office/drawing/2014/main" id="{A02365C6-1ED9-1FDF-5218-D16D1A029D92}"/>
                </a:ext>
              </a:extLst>
            </p:cNvPr>
            <p:cNvSpPr/>
            <p:nvPr/>
          </p:nvSpPr>
          <p:spPr>
            <a:xfrm>
              <a:off x="8564347" y="5017451"/>
              <a:ext cx="114578" cy="114459"/>
            </a:xfrm>
            <a:custGeom>
              <a:avLst/>
              <a:gdLst>
                <a:gd name="csX0" fmla="*/ 0 w 114578"/>
                <a:gd name="csY0" fmla="*/ 0 h 114459"/>
                <a:gd name="csX1" fmla="*/ 114579 w 114578"/>
                <a:gd name="csY1" fmla="*/ 114459 h 11445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4578" h="114459">
                  <a:moveTo>
                    <a:pt x="0" y="0"/>
                  </a:moveTo>
                  <a:lnTo>
                    <a:pt x="114579" y="114459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90" name="Freeform: Shape 500">
              <a:extLst>
                <a:ext uri="{FF2B5EF4-FFF2-40B4-BE49-F238E27FC236}">
                  <a16:creationId xmlns:a16="http://schemas.microsoft.com/office/drawing/2014/main" id="{8C4912CA-FC0A-68B2-0724-DB7F2A9E9F16}"/>
                </a:ext>
              </a:extLst>
            </p:cNvPr>
            <p:cNvSpPr/>
            <p:nvPr/>
          </p:nvSpPr>
          <p:spPr>
            <a:xfrm>
              <a:off x="8564347" y="5017451"/>
              <a:ext cx="114578" cy="114459"/>
            </a:xfrm>
            <a:custGeom>
              <a:avLst/>
              <a:gdLst>
                <a:gd name="csX0" fmla="*/ 114579 w 114578"/>
                <a:gd name="csY0" fmla="*/ 0 h 114459"/>
                <a:gd name="csX1" fmla="*/ 0 w 114578"/>
                <a:gd name="csY1" fmla="*/ 114459 h 11445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14578" h="114459">
                  <a:moveTo>
                    <a:pt x="114579" y="0"/>
                  </a:moveTo>
                  <a:lnTo>
                    <a:pt x="0" y="114459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91" name="Freeform: Shape 501">
              <a:extLst>
                <a:ext uri="{FF2B5EF4-FFF2-40B4-BE49-F238E27FC236}">
                  <a16:creationId xmlns:a16="http://schemas.microsoft.com/office/drawing/2014/main" id="{E1EEB029-F555-E838-ACF8-210401C8F2F4}"/>
                </a:ext>
              </a:extLst>
            </p:cNvPr>
            <p:cNvSpPr/>
            <p:nvPr/>
          </p:nvSpPr>
          <p:spPr>
            <a:xfrm>
              <a:off x="8540666" y="5074621"/>
              <a:ext cx="161941" cy="11960"/>
            </a:xfrm>
            <a:custGeom>
              <a:avLst/>
              <a:gdLst>
                <a:gd name="csX0" fmla="*/ 0 w 161941"/>
                <a:gd name="csY0" fmla="*/ 0 h 11960"/>
                <a:gd name="csX1" fmla="*/ 161941 w 161941"/>
                <a:gd name="csY1" fmla="*/ 0 h 11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161941" h="11960">
                  <a:moveTo>
                    <a:pt x="0" y="0"/>
                  </a:moveTo>
                  <a:lnTo>
                    <a:pt x="161941" y="0"/>
                  </a:lnTo>
                </a:path>
              </a:pathLst>
            </a:custGeom>
            <a:ln w="11952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240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sp>
        <p:nvSpPr>
          <p:cNvPr id="194" name="TextBox 193">
            <a:extLst>
              <a:ext uri="{FF2B5EF4-FFF2-40B4-BE49-F238E27FC236}">
                <a16:creationId xmlns:a16="http://schemas.microsoft.com/office/drawing/2014/main" id="{AF320591-1309-8585-4289-EE44BF76DCEB}"/>
              </a:ext>
            </a:extLst>
          </p:cNvPr>
          <p:cNvSpPr txBox="1"/>
          <p:nvPr/>
        </p:nvSpPr>
        <p:spPr>
          <a:xfrm>
            <a:off x="18850187" y="16774179"/>
            <a:ext cx="284353" cy="277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en-US" sz="1200" b="1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†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8B49FCE6-9A97-2C6C-E4A2-67FFFC213E50}"/>
              </a:ext>
            </a:extLst>
          </p:cNvPr>
          <p:cNvSpPr txBox="1"/>
          <p:nvPr/>
        </p:nvSpPr>
        <p:spPr>
          <a:xfrm>
            <a:off x="19077786" y="16783135"/>
            <a:ext cx="2834429" cy="2770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Nontarget lesions present (BOR = </a:t>
            </a:r>
            <a:r>
              <a:rPr lang="en-US" sz="1200" err="1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iPR</a:t>
            </a:r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)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AFA9B8DD-E8AA-F549-B575-B07CC488B59B}"/>
              </a:ext>
            </a:extLst>
          </p:cNvPr>
          <p:cNvSpPr txBox="1"/>
          <p:nvPr/>
        </p:nvSpPr>
        <p:spPr>
          <a:xfrm>
            <a:off x="19178190" y="16700332"/>
            <a:ext cx="184732" cy="2770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endParaRPr lang="en-US" sz="1200">
              <a:ln/>
              <a:solidFill>
                <a:srgbClr val="000000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9EF6D994-DF33-6AB8-09AD-AD0E3AD1294F}"/>
              </a:ext>
            </a:extLst>
          </p:cNvPr>
          <p:cNvSpPr txBox="1"/>
          <p:nvPr/>
        </p:nvSpPr>
        <p:spPr>
          <a:xfrm>
            <a:off x="19077786" y="16993913"/>
            <a:ext cx="1457964" cy="2770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 spc="-64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T</a:t>
            </a:r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reatment ongoing</a:t>
            </a:r>
          </a:p>
        </p:txBody>
      </p:sp>
      <p:sp>
        <p:nvSpPr>
          <p:cNvPr id="199" name="Freeform: Shape 511">
            <a:extLst>
              <a:ext uri="{FF2B5EF4-FFF2-40B4-BE49-F238E27FC236}">
                <a16:creationId xmlns:a16="http://schemas.microsoft.com/office/drawing/2014/main" id="{75061EA0-09FE-2672-4E94-47C1429E1E2B}"/>
              </a:ext>
            </a:extLst>
          </p:cNvPr>
          <p:cNvSpPr/>
          <p:nvPr/>
        </p:nvSpPr>
        <p:spPr>
          <a:xfrm>
            <a:off x="18916135" y="17084785"/>
            <a:ext cx="152456" cy="121100"/>
          </a:xfrm>
          <a:custGeom>
            <a:avLst/>
            <a:gdLst>
              <a:gd name="csX0" fmla="*/ 68413 w 136824"/>
              <a:gd name="csY0" fmla="*/ 118526 h 118525"/>
              <a:gd name="csX1" fmla="*/ 0 w 136824"/>
              <a:gd name="csY1" fmla="*/ 0 h 118525"/>
              <a:gd name="csX2" fmla="*/ 136825 w 136824"/>
              <a:gd name="csY2" fmla="*/ 0 h 118525"/>
              <a:gd name="csX3" fmla="*/ 68413 w 136824"/>
              <a:gd name="csY3" fmla="*/ 118526 h 1185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36824" h="118525">
                <a:moveTo>
                  <a:pt x="68413" y="118526"/>
                </a:moveTo>
                <a:lnTo>
                  <a:pt x="0" y="0"/>
                </a:lnTo>
                <a:lnTo>
                  <a:pt x="136825" y="0"/>
                </a:lnTo>
                <a:lnTo>
                  <a:pt x="68413" y="118526"/>
                </a:lnTo>
                <a:close/>
              </a:path>
            </a:pathLst>
          </a:custGeom>
          <a:solidFill>
            <a:srgbClr val="FFA500"/>
          </a:solidFill>
          <a:ln w="11952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D0255E95-B4BC-E600-5042-349C834029DA}"/>
              </a:ext>
            </a:extLst>
          </p:cNvPr>
          <p:cNvSpPr txBox="1"/>
          <p:nvPr/>
        </p:nvSpPr>
        <p:spPr>
          <a:xfrm rot="16200000">
            <a:off x="9324203" y="15099233"/>
            <a:ext cx="2781619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/>
            <a:r>
              <a:rPr lang="en-US" sz="1467" b="1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Maximum Change From Baseline in Target Tumor, %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F5D659E6-B8AD-8287-03AA-E3FC65967F48}"/>
              </a:ext>
            </a:extLst>
          </p:cNvPr>
          <p:cNvSpPr/>
          <p:nvPr/>
        </p:nvSpPr>
        <p:spPr>
          <a:xfrm>
            <a:off x="10248900" y="13509181"/>
            <a:ext cx="8307957" cy="3966575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en-US" sz="2400">
              <a:solidFill>
                <a:prstClr val="white"/>
              </a:solidFill>
              <a:latin typeface="Arial" panose="020B0604020202020204"/>
            </a:endParaRPr>
          </a:p>
        </p:txBody>
      </p:sp>
      <p:sp>
        <p:nvSpPr>
          <p:cNvPr id="202" name="Freeform: Shape 6">
            <a:extLst>
              <a:ext uri="{FF2B5EF4-FFF2-40B4-BE49-F238E27FC236}">
                <a16:creationId xmlns:a16="http://schemas.microsoft.com/office/drawing/2014/main" id="{9AC6BF73-D1BE-7AD2-9F4A-055A563C8411}"/>
              </a:ext>
            </a:extLst>
          </p:cNvPr>
          <p:cNvSpPr/>
          <p:nvPr/>
        </p:nvSpPr>
        <p:spPr>
          <a:xfrm>
            <a:off x="18904860" y="17277428"/>
            <a:ext cx="162786" cy="132931"/>
          </a:xfrm>
          <a:custGeom>
            <a:avLst/>
            <a:gdLst>
              <a:gd name="csX0" fmla="*/ 0 w 247576"/>
              <a:gd name="csY0" fmla="*/ 0 h 201409"/>
              <a:gd name="csX1" fmla="*/ 247577 w 247576"/>
              <a:gd name="csY1" fmla="*/ 0 h 201409"/>
              <a:gd name="csX2" fmla="*/ 247577 w 247576"/>
              <a:gd name="csY2" fmla="*/ 201410 h 201409"/>
              <a:gd name="csX3" fmla="*/ 0 w 247576"/>
              <a:gd name="csY3" fmla="*/ 201410 h 20140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47576" h="201409">
                <a:moveTo>
                  <a:pt x="0" y="0"/>
                </a:moveTo>
                <a:lnTo>
                  <a:pt x="247577" y="0"/>
                </a:lnTo>
                <a:lnTo>
                  <a:pt x="247577" y="201410"/>
                </a:lnTo>
                <a:lnTo>
                  <a:pt x="0" y="201410"/>
                </a:lnTo>
                <a:close/>
              </a:path>
            </a:pathLst>
          </a:custGeom>
          <a:noFill/>
          <a:ln w="19050" cap="flat">
            <a:solidFill>
              <a:srgbClr val="C00000"/>
            </a:solidFill>
            <a:prstDash val="solid"/>
            <a:miter/>
          </a:ln>
        </p:spPr>
        <p:txBody>
          <a:bodyPr/>
          <a:lstStyle/>
          <a:p>
            <a:pPr defTabSz="609585"/>
            <a:endParaRPr lang="en-US" sz="24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853E49F6-5E9E-745E-8393-44D681E7D550}"/>
              </a:ext>
            </a:extLst>
          </p:cNvPr>
          <p:cNvSpPr txBox="1"/>
          <p:nvPr/>
        </p:nvSpPr>
        <p:spPr>
          <a:xfrm>
            <a:off x="19077786" y="17204692"/>
            <a:ext cx="27270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Secondary resistance ≥1000 mg BID</a:t>
            </a:r>
          </a:p>
        </p:txBody>
      </p:sp>
      <p:sp>
        <p:nvSpPr>
          <p:cNvPr id="206" name="Freeform: Shape 104">
            <a:extLst>
              <a:ext uri="{FF2B5EF4-FFF2-40B4-BE49-F238E27FC236}">
                <a16:creationId xmlns:a16="http://schemas.microsoft.com/office/drawing/2014/main" id="{8BC96A5A-8DD4-D059-73A1-29ECCDFD2448}"/>
              </a:ext>
            </a:extLst>
          </p:cNvPr>
          <p:cNvSpPr/>
          <p:nvPr/>
        </p:nvSpPr>
        <p:spPr>
          <a:xfrm>
            <a:off x="19003810" y="23307384"/>
            <a:ext cx="123720" cy="107172"/>
          </a:xfrm>
          <a:custGeom>
            <a:avLst/>
            <a:gdLst>
              <a:gd name="csX0" fmla="*/ 54483 w 108966"/>
              <a:gd name="csY0" fmla="*/ 94393 h 94392"/>
              <a:gd name="csX1" fmla="*/ 0 w 108966"/>
              <a:gd name="csY1" fmla="*/ 0 h 94392"/>
              <a:gd name="csX2" fmla="*/ 108966 w 108966"/>
              <a:gd name="csY2" fmla="*/ 0 h 94392"/>
              <a:gd name="csX3" fmla="*/ 54483 w 108966"/>
              <a:gd name="csY3" fmla="*/ 94393 h 9439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08966" h="94392">
                <a:moveTo>
                  <a:pt x="54483" y="94393"/>
                </a:moveTo>
                <a:lnTo>
                  <a:pt x="0" y="0"/>
                </a:lnTo>
                <a:lnTo>
                  <a:pt x="108966" y="0"/>
                </a:lnTo>
                <a:lnTo>
                  <a:pt x="54483" y="94393"/>
                </a:lnTo>
                <a:close/>
              </a:path>
            </a:pathLst>
          </a:custGeom>
          <a:solidFill>
            <a:srgbClr val="FFA500"/>
          </a:solidFill>
          <a:ln w="9525" cap="flat">
            <a:noFill/>
            <a:prstDash val="solid"/>
            <a:miter/>
          </a:ln>
        </p:spPr>
        <p:txBody>
          <a:bodyPr/>
          <a:lstStyle/>
          <a:p>
            <a:pPr defTabSz="609585"/>
            <a:endParaRPr lang="en-US" sz="120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BB17E960-48BB-304B-6A20-C956723861B1}"/>
              </a:ext>
            </a:extLst>
          </p:cNvPr>
          <p:cNvSpPr txBox="1"/>
          <p:nvPr/>
        </p:nvSpPr>
        <p:spPr>
          <a:xfrm>
            <a:off x="18913524" y="22281125"/>
            <a:ext cx="306130" cy="3145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†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A1D90A33-385A-38CE-045C-4E739087016E}"/>
              </a:ext>
            </a:extLst>
          </p:cNvPr>
          <p:cNvSpPr txBox="1"/>
          <p:nvPr/>
        </p:nvSpPr>
        <p:spPr>
          <a:xfrm>
            <a:off x="18914896" y="22747283"/>
            <a:ext cx="306130" cy="3145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‡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554B6A2B-06BD-C61F-8790-7CF6235C7E43}"/>
              </a:ext>
            </a:extLst>
          </p:cNvPr>
          <p:cNvSpPr txBox="1"/>
          <p:nvPr/>
        </p:nvSpPr>
        <p:spPr>
          <a:xfrm>
            <a:off x="19078121" y="22308870"/>
            <a:ext cx="3550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Target lesions nonmeasurable with nontarget lesions present (BOR = </a:t>
            </a:r>
            <a:r>
              <a:rPr lang="en-US" sz="1200" err="1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iPR</a:t>
            </a:r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)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121644C9-16D0-CFAD-84D3-1849ECCB9A58}"/>
              </a:ext>
            </a:extLst>
          </p:cNvPr>
          <p:cNvSpPr txBox="1"/>
          <p:nvPr/>
        </p:nvSpPr>
        <p:spPr>
          <a:xfrm>
            <a:off x="19078121" y="22761192"/>
            <a:ext cx="3592552" cy="461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Target lesions disappeared with nontarget lesions </a:t>
            </a:r>
            <a:b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</a:br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present (BOR = </a:t>
            </a:r>
            <a:r>
              <a:rPr lang="en-US" sz="1200" err="1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iPR</a:t>
            </a:r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)  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9E31AEC3-459D-7EFB-90A1-9785D33A9B7A}"/>
              </a:ext>
            </a:extLst>
          </p:cNvPr>
          <p:cNvSpPr txBox="1"/>
          <p:nvPr/>
        </p:nvSpPr>
        <p:spPr>
          <a:xfrm>
            <a:off x="19078121" y="23213514"/>
            <a:ext cx="14661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Treatment ongoing</a:t>
            </a:r>
          </a:p>
        </p:txBody>
      </p: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95E99764-A694-6E5E-5827-7EA2D575A4E3}"/>
              </a:ext>
            </a:extLst>
          </p:cNvPr>
          <p:cNvGrpSpPr/>
          <p:nvPr/>
        </p:nvGrpSpPr>
        <p:grpSpPr>
          <a:xfrm>
            <a:off x="18801287" y="19503805"/>
            <a:ext cx="4068650" cy="2130110"/>
            <a:chOff x="5638436" y="1392426"/>
            <a:chExt cx="2687610" cy="1407078"/>
          </a:xfrm>
        </p:grpSpPr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E2115B53-0EB3-5373-DF48-4838CCE4A141}"/>
                </a:ext>
              </a:extLst>
            </p:cNvPr>
            <p:cNvGrpSpPr/>
            <p:nvPr/>
          </p:nvGrpSpPr>
          <p:grpSpPr>
            <a:xfrm>
              <a:off x="5751116" y="1667256"/>
              <a:ext cx="154162" cy="49577"/>
              <a:chOff x="6123787" y="2665252"/>
              <a:chExt cx="154162" cy="49577"/>
            </a:xfrm>
          </p:grpSpPr>
          <p:sp>
            <p:nvSpPr>
              <p:cNvPr id="297" name="Freeform: Shape 128">
                <a:extLst>
                  <a:ext uri="{FF2B5EF4-FFF2-40B4-BE49-F238E27FC236}">
                    <a16:creationId xmlns:a16="http://schemas.microsoft.com/office/drawing/2014/main" id="{46247C42-1B84-BA9F-D15C-6B9BCF7A3248}"/>
                  </a:ext>
                </a:extLst>
              </p:cNvPr>
              <p:cNvSpPr/>
              <p:nvPr/>
            </p:nvSpPr>
            <p:spPr>
              <a:xfrm>
                <a:off x="6123787" y="2690019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98" name="Freeform: Shape 129">
                <a:extLst>
                  <a:ext uri="{FF2B5EF4-FFF2-40B4-BE49-F238E27FC236}">
                    <a16:creationId xmlns:a16="http://schemas.microsoft.com/office/drawing/2014/main" id="{716551B0-6AC9-4312-05FC-392717A0BC31}"/>
                  </a:ext>
                </a:extLst>
              </p:cNvPr>
              <p:cNvSpPr/>
              <p:nvPr/>
            </p:nvSpPr>
            <p:spPr>
              <a:xfrm rot="18900000">
                <a:off x="6176112" y="2665252"/>
                <a:ext cx="49577" cy="49577"/>
              </a:xfrm>
              <a:custGeom>
                <a:avLst/>
                <a:gdLst>
                  <a:gd name="csX0" fmla="*/ 0 w 66103"/>
                  <a:gd name="csY0" fmla="*/ 0 h 66103"/>
                  <a:gd name="csX1" fmla="*/ 66103 w 66103"/>
                  <a:gd name="csY1" fmla="*/ 0 h 66103"/>
                  <a:gd name="csX2" fmla="*/ 66103 w 66103"/>
                  <a:gd name="csY2" fmla="*/ 66104 h 66103"/>
                  <a:gd name="csX3" fmla="*/ 0 w 66103"/>
                  <a:gd name="csY3" fmla="*/ 66104 h 661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66103" h="66103">
                    <a:moveTo>
                      <a:pt x="0" y="0"/>
                    </a:moveTo>
                    <a:lnTo>
                      <a:pt x="66103" y="0"/>
                    </a:lnTo>
                    <a:lnTo>
                      <a:pt x="66103" y="66104"/>
                    </a:lnTo>
                    <a:lnTo>
                      <a:pt x="0" y="66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D4B412E8-A79D-B5C1-4A31-80F8CCD3CD21}"/>
                </a:ext>
              </a:extLst>
            </p:cNvPr>
            <p:cNvSpPr txBox="1"/>
            <p:nvPr/>
          </p:nvSpPr>
          <p:spPr>
            <a:xfrm>
              <a:off x="5905493" y="1571890"/>
              <a:ext cx="1357583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Cholangiocarcinoma (1)</a:t>
              </a: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3F500534-6C84-CC71-1B2C-2F3A7D7B7470}"/>
                </a:ext>
              </a:extLst>
            </p:cNvPr>
            <p:cNvSpPr txBox="1"/>
            <p:nvPr/>
          </p:nvSpPr>
          <p:spPr>
            <a:xfrm>
              <a:off x="5638436" y="1392426"/>
              <a:ext cx="758718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 b="1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Tumor type</a:t>
              </a:r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21DBF5D6-4D74-2B22-E3A4-300A279B92BA}"/>
                </a:ext>
              </a:extLst>
            </p:cNvPr>
            <p:cNvGrpSpPr/>
            <p:nvPr/>
          </p:nvGrpSpPr>
          <p:grpSpPr>
            <a:xfrm>
              <a:off x="5751116" y="1929410"/>
              <a:ext cx="154162" cy="49577"/>
              <a:chOff x="6123787" y="2871177"/>
              <a:chExt cx="154162" cy="49577"/>
            </a:xfrm>
          </p:grpSpPr>
          <p:grpSp>
            <p:nvGrpSpPr>
              <p:cNvPr id="292" name="Graphic 20">
                <a:extLst>
                  <a:ext uri="{FF2B5EF4-FFF2-40B4-BE49-F238E27FC236}">
                    <a16:creationId xmlns:a16="http://schemas.microsoft.com/office/drawing/2014/main" id="{767BCA3E-2ADC-9822-5540-2BEEC4100759}"/>
                  </a:ext>
                </a:extLst>
              </p:cNvPr>
              <p:cNvGrpSpPr/>
              <p:nvPr/>
            </p:nvGrpSpPr>
            <p:grpSpPr>
              <a:xfrm>
                <a:off x="6123787" y="2895973"/>
                <a:ext cx="154162" cy="7144"/>
                <a:chOff x="7364421" y="2874449"/>
                <a:chExt cx="205549" cy="9525"/>
              </a:xfrm>
            </p:grpSpPr>
            <p:sp>
              <p:nvSpPr>
                <p:cNvPr id="294" name="Freeform: Shape 134">
                  <a:extLst>
                    <a:ext uri="{FF2B5EF4-FFF2-40B4-BE49-F238E27FC236}">
                      <a16:creationId xmlns:a16="http://schemas.microsoft.com/office/drawing/2014/main" id="{E78154D6-5A64-E801-B41B-ECE927EB83BF}"/>
                    </a:ext>
                  </a:extLst>
                </p:cNvPr>
                <p:cNvSpPr/>
                <p:nvPr/>
              </p:nvSpPr>
              <p:spPr>
                <a:xfrm>
                  <a:off x="7364421" y="2874449"/>
                  <a:ext cx="4762" cy="9525"/>
                </a:xfrm>
                <a:custGeom>
                  <a:avLst/>
                  <a:gdLst>
                    <a:gd name="csX0" fmla="*/ 0 w 4762"/>
                    <a:gd name="csY0" fmla="*/ 0 h 9525"/>
                    <a:gd name="csX1" fmla="*/ 4763 w 4762"/>
                    <a:gd name="csY1" fmla="*/ 0 h 952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4762" h="9525">
                      <a:moveTo>
                        <a:pt x="0" y="0"/>
                      </a:moveTo>
                      <a:lnTo>
                        <a:pt x="4763" y="0"/>
                      </a:lnTo>
                    </a:path>
                  </a:pathLst>
                </a:custGeom>
                <a:ln w="19050" cap="rnd">
                  <a:solidFill>
                    <a:srgbClr val="000000"/>
                  </a:solidFill>
                  <a:prstDash val="sysDot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295" name="Freeform: Shape 135">
                  <a:extLst>
                    <a:ext uri="{FF2B5EF4-FFF2-40B4-BE49-F238E27FC236}">
                      <a16:creationId xmlns:a16="http://schemas.microsoft.com/office/drawing/2014/main" id="{0DE6974C-714C-2E5D-954F-CD2DC02D3E6E}"/>
                    </a:ext>
                  </a:extLst>
                </p:cNvPr>
                <p:cNvSpPr/>
                <p:nvPr/>
              </p:nvSpPr>
              <p:spPr>
                <a:xfrm>
                  <a:off x="7410522" y="2874449"/>
                  <a:ext cx="134112" cy="9525"/>
                </a:xfrm>
                <a:custGeom>
                  <a:avLst/>
                  <a:gdLst>
                    <a:gd name="csX0" fmla="*/ 0 w 134112"/>
                    <a:gd name="csY0" fmla="*/ 0 h 9525"/>
                    <a:gd name="csX1" fmla="*/ 134112 w 134112"/>
                    <a:gd name="csY1" fmla="*/ 0 h 952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134112" h="9525">
                      <a:moveTo>
                        <a:pt x="0" y="0"/>
                      </a:moveTo>
                      <a:lnTo>
                        <a:pt x="134112" y="0"/>
                      </a:lnTo>
                    </a:path>
                  </a:pathLst>
                </a:custGeom>
                <a:ln w="19050" cap="rnd">
                  <a:solidFill>
                    <a:srgbClr val="000000"/>
                  </a:solidFill>
                  <a:prstDash val="sysDot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296" name="Freeform: Shape 136">
                  <a:extLst>
                    <a:ext uri="{FF2B5EF4-FFF2-40B4-BE49-F238E27FC236}">
                      <a16:creationId xmlns:a16="http://schemas.microsoft.com/office/drawing/2014/main" id="{6C4A1306-F43D-6588-7F43-E348037A5825}"/>
                    </a:ext>
                  </a:extLst>
                </p:cNvPr>
                <p:cNvSpPr/>
                <p:nvPr/>
              </p:nvSpPr>
              <p:spPr>
                <a:xfrm>
                  <a:off x="7565208" y="2874449"/>
                  <a:ext cx="4762" cy="9525"/>
                </a:xfrm>
                <a:custGeom>
                  <a:avLst/>
                  <a:gdLst>
                    <a:gd name="csX0" fmla="*/ 0 w 4762"/>
                    <a:gd name="csY0" fmla="*/ 0 h 9525"/>
                    <a:gd name="csX1" fmla="*/ 4762 w 4762"/>
                    <a:gd name="csY1" fmla="*/ 0 h 952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4762" h="9525">
                      <a:moveTo>
                        <a:pt x="0" y="0"/>
                      </a:moveTo>
                      <a:lnTo>
                        <a:pt x="4762" y="0"/>
                      </a:lnTo>
                    </a:path>
                  </a:pathLst>
                </a:custGeom>
                <a:ln w="19050" cap="rnd">
                  <a:solidFill>
                    <a:srgbClr val="000000"/>
                  </a:solidFill>
                  <a:prstDash val="sysDot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</p:grpSp>
          <p:sp>
            <p:nvSpPr>
              <p:cNvPr id="293" name="Freeform: Shape 137">
                <a:extLst>
                  <a:ext uri="{FF2B5EF4-FFF2-40B4-BE49-F238E27FC236}">
                    <a16:creationId xmlns:a16="http://schemas.microsoft.com/office/drawing/2014/main" id="{2869D310-F940-D706-F37E-8C5F7E9DB55A}"/>
                  </a:ext>
                </a:extLst>
              </p:cNvPr>
              <p:cNvSpPr/>
              <p:nvPr/>
            </p:nvSpPr>
            <p:spPr>
              <a:xfrm rot="18900000">
                <a:off x="6176083" y="2871177"/>
                <a:ext cx="49577" cy="49577"/>
              </a:xfrm>
              <a:custGeom>
                <a:avLst/>
                <a:gdLst>
                  <a:gd name="csX0" fmla="*/ 0 w 66103"/>
                  <a:gd name="csY0" fmla="*/ 0 h 66103"/>
                  <a:gd name="csX1" fmla="*/ 66103 w 66103"/>
                  <a:gd name="csY1" fmla="*/ 0 h 66103"/>
                  <a:gd name="csX2" fmla="*/ 66103 w 66103"/>
                  <a:gd name="csY2" fmla="*/ 66104 h 66103"/>
                  <a:gd name="csX3" fmla="*/ 0 w 66103"/>
                  <a:gd name="csY3" fmla="*/ 66104 h 661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66103" h="66103">
                    <a:moveTo>
                      <a:pt x="0" y="0"/>
                    </a:moveTo>
                    <a:lnTo>
                      <a:pt x="66103" y="0"/>
                    </a:lnTo>
                    <a:lnTo>
                      <a:pt x="66103" y="66104"/>
                    </a:lnTo>
                    <a:lnTo>
                      <a:pt x="0" y="66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4923AB82-F32B-419F-F8A8-73EC38C8D20A}"/>
                </a:ext>
              </a:extLst>
            </p:cNvPr>
            <p:cNvSpPr txBox="1"/>
            <p:nvPr/>
          </p:nvSpPr>
          <p:spPr>
            <a:xfrm>
              <a:off x="5905493" y="1863280"/>
              <a:ext cx="1357583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Cholangiocarcinoma (3)</a:t>
              </a:r>
            </a:p>
          </p:txBody>
        </p:sp>
        <p:grpSp>
          <p:nvGrpSpPr>
            <p:cNvPr id="220" name="Group 219">
              <a:extLst>
                <a:ext uri="{FF2B5EF4-FFF2-40B4-BE49-F238E27FC236}">
                  <a16:creationId xmlns:a16="http://schemas.microsoft.com/office/drawing/2014/main" id="{9384865B-47AD-5F77-E7CD-52D101864023}"/>
                </a:ext>
              </a:extLst>
            </p:cNvPr>
            <p:cNvGrpSpPr/>
            <p:nvPr/>
          </p:nvGrpSpPr>
          <p:grpSpPr>
            <a:xfrm>
              <a:off x="5751116" y="1798333"/>
              <a:ext cx="154162" cy="49577"/>
              <a:chOff x="6123787" y="2770570"/>
              <a:chExt cx="154162" cy="49577"/>
            </a:xfrm>
          </p:grpSpPr>
          <p:grpSp>
            <p:nvGrpSpPr>
              <p:cNvPr id="287" name="Graphic 20">
                <a:extLst>
                  <a:ext uri="{FF2B5EF4-FFF2-40B4-BE49-F238E27FC236}">
                    <a16:creationId xmlns:a16="http://schemas.microsoft.com/office/drawing/2014/main" id="{D62B32E7-7EE3-FAFB-391A-542077515F13}"/>
                  </a:ext>
                </a:extLst>
              </p:cNvPr>
              <p:cNvGrpSpPr/>
              <p:nvPr/>
            </p:nvGrpSpPr>
            <p:grpSpPr>
              <a:xfrm>
                <a:off x="6123787" y="2795318"/>
                <a:ext cx="154162" cy="7144"/>
                <a:chOff x="7364421" y="2740242"/>
                <a:chExt cx="205549" cy="9525"/>
              </a:xfrm>
            </p:grpSpPr>
            <p:sp>
              <p:nvSpPr>
                <p:cNvPr id="289" name="Freeform: Shape 140">
                  <a:extLst>
                    <a:ext uri="{FF2B5EF4-FFF2-40B4-BE49-F238E27FC236}">
                      <a16:creationId xmlns:a16="http://schemas.microsoft.com/office/drawing/2014/main" id="{AC1C4CFC-2F64-68E2-F34D-B19AAD15B180}"/>
                    </a:ext>
                  </a:extLst>
                </p:cNvPr>
                <p:cNvSpPr/>
                <p:nvPr/>
              </p:nvSpPr>
              <p:spPr>
                <a:xfrm>
                  <a:off x="7364421" y="2740242"/>
                  <a:ext cx="19050" cy="9525"/>
                </a:xfrm>
                <a:custGeom>
                  <a:avLst/>
                  <a:gdLst>
                    <a:gd name="csX0" fmla="*/ 0 w 19050"/>
                    <a:gd name="csY0" fmla="*/ 0 h 9525"/>
                    <a:gd name="csX1" fmla="*/ 19050 w 19050"/>
                    <a:gd name="csY1" fmla="*/ 0 h 952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19050" h="9525">
                      <a:moveTo>
                        <a:pt x="0" y="0"/>
                      </a:moveTo>
                      <a:lnTo>
                        <a:pt x="19050" y="0"/>
                      </a:lnTo>
                    </a:path>
                  </a:pathLst>
                </a:custGeom>
                <a:ln w="19050" cap="rnd">
                  <a:solidFill>
                    <a:srgbClr val="000000"/>
                  </a:solidFill>
                  <a:prstDash val="dash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290" name="Freeform: Shape 141">
                  <a:extLst>
                    <a:ext uri="{FF2B5EF4-FFF2-40B4-BE49-F238E27FC236}">
                      <a16:creationId xmlns:a16="http://schemas.microsoft.com/office/drawing/2014/main" id="{58E08B7E-0E72-F7EF-84C5-BEA840863E08}"/>
                    </a:ext>
                  </a:extLst>
                </p:cNvPr>
                <p:cNvSpPr/>
                <p:nvPr/>
              </p:nvSpPr>
              <p:spPr>
                <a:xfrm>
                  <a:off x="7416999" y="2740242"/>
                  <a:ext cx="117157" cy="9525"/>
                </a:xfrm>
                <a:custGeom>
                  <a:avLst/>
                  <a:gdLst>
                    <a:gd name="csX0" fmla="*/ 0 w 117157"/>
                    <a:gd name="csY0" fmla="*/ 0 h 9525"/>
                    <a:gd name="csX1" fmla="*/ 117157 w 117157"/>
                    <a:gd name="csY1" fmla="*/ 0 h 952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117157" h="9525">
                      <a:moveTo>
                        <a:pt x="0" y="0"/>
                      </a:moveTo>
                      <a:lnTo>
                        <a:pt x="117157" y="0"/>
                      </a:lnTo>
                    </a:path>
                  </a:pathLst>
                </a:custGeom>
                <a:ln w="19050" cap="rnd">
                  <a:solidFill>
                    <a:srgbClr val="000000"/>
                  </a:solidFill>
                  <a:prstDash val="dash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291" name="Freeform: Shape 142">
                  <a:extLst>
                    <a:ext uri="{FF2B5EF4-FFF2-40B4-BE49-F238E27FC236}">
                      <a16:creationId xmlns:a16="http://schemas.microsoft.com/office/drawing/2014/main" id="{E531D931-746F-6D96-2766-9520BD434888}"/>
                    </a:ext>
                  </a:extLst>
                </p:cNvPr>
                <p:cNvSpPr/>
                <p:nvPr/>
              </p:nvSpPr>
              <p:spPr>
                <a:xfrm>
                  <a:off x="7550920" y="2740242"/>
                  <a:ext cx="19050" cy="9525"/>
                </a:xfrm>
                <a:custGeom>
                  <a:avLst/>
                  <a:gdLst>
                    <a:gd name="csX0" fmla="*/ 0 w 19050"/>
                    <a:gd name="csY0" fmla="*/ 0 h 9525"/>
                    <a:gd name="csX1" fmla="*/ 19050 w 19050"/>
                    <a:gd name="csY1" fmla="*/ 0 h 952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19050" h="9525">
                      <a:moveTo>
                        <a:pt x="0" y="0"/>
                      </a:moveTo>
                      <a:lnTo>
                        <a:pt x="19050" y="0"/>
                      </a:lnTo>
                    </a:path>
                  </a:pathLst>
                </a:custGeom>
                <a:ln w="19050" cap="rnd">
                  <a:solidFill>
                    <a:srgbClr val="000000"/>
                  </a:solidFill>
                  <a:prstDash val="dash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</p:grpSp>
          <p:sp>
            <p:nvSpPr>
              <p:cNvPr id="288" name="Freeform: Shape 143">
                <a:extLst>
                  <a:ext uri="{FF2B5EF4-FFF2-40B4-BE49-F238E27FC236}">
                    <a16:creationId xmlns:a16="http://schemas.microsoft.com/office/drawing/2014/main" id="{E76992C4-EE82-2DAD-79C8-210C6C203C18}"/>
                  </a:ext>
                </a:extLst>
              </p:cNvPr>
              <p:cNvSpPr/>
              <p:nvPr/>
            </p:nvSpPr>
            <p:spPr>
              <a:xfrm rot="18900000">
                <a:off x="6176061" y="2770570"/>
                <a:ext cx="49577" cy="49577"/>
              </a:xfrm>
              <a:custGeom>
                <a:avLst/>
                <a:gdLst>
                  <a:gd name="csX0" fmla="*/ 0 w 66103"/>
                  <a:gd name="csY0" fmla="*/ 0 h 66103"/>
                  <a:gd name="csX1" fmla="*/ 66103 w 66103"/>
                  <a:gd name="csY1" fmla="*/ 0 h 66103"/>
                  <a:gd name="csX2" fmla="*/ 66103 w 66103"/>
                  <a:gd name="csY2" fmla="*/ 66104 h 66103"/>
                  <a:gd name="csX3" fmla="*/ 0 w 66103"/>
                  <a:gd name="csY3" fmla="*/ 66104 h 661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66103" h="66103">
                    <a:moveTo>
                      <a:pt x="0" y="0"/>
                    </a:moveTo>
                    <a:lnTo>
                      <a:pt x="66103" y="0"/>
                    </a:lnTo>
                    <a:lnTo>
                      <a:pt x="66103" y="66104"/>
                    </a:lnTo>
                    <a:lnTo>
                      <a:pt x="0" y="66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CFC09282-6DCE-4558-FE37-F70765DEAFFE}"/>
                </a:ext>
              </a:extLst>
            </p:cNvPr>
            <p:cNvSpPr txBox="1"/>
            <p:nvPr/>
          </p:nvSpPr>
          <p:spPr>
            <a:xfrm>
              <a:off x="5905493" y="1717585"/>
              <a:ext cx="1357583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Cholangiocarcinoma (2)</a:t>
              </a:r>
            </a:p>
          </p:txBody>
        </p:sp>
        <p:sp>
          <p:nvSpPr>
            <p:cNvPr id="222" name="Freeform: Shape 145">
              <a:extLst>
                <a:ext uri="{FF2B5EF4-FFF2-40B4-BE49-F238E27FC236}">
                  <a16:creationId xmlns:a16="http://schemas.microsoft.com/office/drawing/2014/main" id="{C0CE14F2-28B6-ADCD-6701-E1624D3BE6A6}"/>
                </a:ext>
              </a:extLst>
            </p:cNvPr>
            <p:cNvSpPr/>
            <p:nvPr/>
          </p:nvSpPr>
          <p:spPr>
            <a:xfrm>
              <a:off x="5751116" y="2096284"/>
              <a:ext cx="154162" cy="7144"/>
            </a:xfrm>
            <a:custGeom>
              <a:avLst/>
              <a:gdLst>
                <a:gd name="csX0" fmla="*/ 0 w 205549"/>
                <a:gd name="csY0" fmla="*/ 0 h 9525"/>
                <a:gd name="csX1" fmla="*/ 205549 w 205549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5549" h="9525">
                  <a:moveTo>
                    <a:pt x="0" y="0"/>
                  </a:moveTo>
                  <a:lnTo>
                    <a:pt x="205549" y="0"/>
                  </a:lnTo>
                </a:path>
              </a:pathLst>
            </a:custGeom>
            <a:ln w="19050" cap="rnd">
              <a:solidFill>
                <a:srgbClr val="000000"/>
              </a:solidFill>
              <a:custDash>
                <a:ds d="300000" sp="300000"/>
              </a:custDash>
              <a:miter/>
            </a:ln>
          </p:spPr>
          <p:txBody>
            <a:bodyPr/>
            <a:lstStyle/>
            <a:p>
              <a:pPr defTabSz="609585"/>
              <a:endParaRPr lang="en-US" sz="12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grpSp>
          <p:nvGrpSpPr>
            <p:cNvPr id="223" name="Graphic 20">
              <a:extLst>
                <a:ext uri="{FF2B5EF4-FFF2-40B4-BE49-F238E27FC236}">
                  <a16:creationId xmlns:a16="http://schemas.microsoft.com/office/drawing/2014/main" id="{64F9B98C-D45E-EE80-8549-A13E04B6289D}"/>
                </a:ext>
              </a:extLst>
            </p:cNvPr>
            <p:cNvGrpSpPr/>
            <p:nvPr/>
          </p:nvGrpSpPr>
          <p:grpSpPr>
            <a:xfrm>
              <a:off x="5793978" y="2210353"/>
              <a:ext cx="68437" cy="68437"/>
              <a:chOff x="7421571" y="3103430"/>
              <a:chExt cx="91249" cy="91249"/>
            </a:xfrm>
            <a:noFill/>
          </p:grpSpPr>
          <p:sp>
            <p:nvSpPr>
              <p:cNvPr id="284" name="Freeform: Shape 147">
                <a:extLst>
                  <a:ext uri="{FF2B5EF4-FFF2-40B4-BE49-F238E27FC236}">
                    <a16:creationId xmlns:a16="http://schemas.microsoft.com/office/drawing/2014/main" id="{0A7C372A-0A2C-0024-8A79-1F98509605EA}"/>
                  </a:ext>
                </a:extLst>
              </p:cNvPr>
              <p:cNvSpPr/>
              <p:nvPr/>
            </p:nvSpPr>
            <p:spPr>
              <a:xfrm>
                <a:off x="7424714" y="3106573"/>
                <a:ext cx="84963" cy="84963"/>
              </a:xfrm>
              <a:custGeom>
                <a:avLst/>
                <a:gdLst>
                  <a:gd name="csX0" fmla="*/ 84963 w 84963"/>
                  <a:gd name="csY0" fmla="*/ 42481 h 84963"/>
                  <a:gd name="csX1" fmla="*/ 42482 w 84963"/>
                  <a:gd name="csY1" fmla="*/ 84963 h 84963"/>
                  <a:gd name="csX2" fmla="*/ 0 w 84963"/>
                  <a:gd name="csY2" fmla="*/ 42481 h 84963"/>
                  <a:gd name="csX3" fmla="*/ 42482 w 84963"/>
                  <a:gd name="csY3" fmla="*/ 0 h 84963"/>
                  <a:gd name="csX4" fmla="*/ 84963 w 84963"/>
                  <a:gd name="csY4" fmla="*/ 42481 h 8496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84963" h="84963">
                    <a:moveTo>
                      <a:pt x="84963" y="42481"/>
                    </a:moveTo>
                    <a:cubicBezTo>
                      <a:pt x="84963" y="65943"/>
                      <a:pt x="65943" y="84963"/>
                      <a:pt x="42482" y="84963"/>
                    </a:cubicBezTo>
                    <a:cubicBezTo>
                      <a:pt x="19020" y="84963"/>
                      <a:pt x="0" y="65943"/>
                      <a:pt x="0" y="42481"/>
                    </a:cubicBezTo>
                    <a:cubicBezTo>
                      <a:pt x="0" y="19020"/>
                      <a:pt x="19020" y="0"/>
                      <a:pt x="42482" y="0"/>
                    </a:cubicBezTo>
                    <a:cubicBezTo>
                      <a:pt x="65943" y="0"/>
                      <a:pt x="84963" y="19020"/>
                      <a:pt x="84963" y="4248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85" name="Freeform: Shape 148">
                <a:extLst>
                  <a:ext uri="{FF2B5EF4-FFF2-40B4-BE49-F238E27FC236}">
                    <a16:creationId xmlns:a16="http://schemas.microsoft.com/office/drawing/2014/main" id="{FC55C88F-27B8-A321-79F9-94346271BD07}"/>
                  </a:ext>
                </a:extLst>
              </p:cNvPr>
              <p:cNvSpPr/>
              <p:nvPr/>
            </p:nvSpPr>
            <p:spPr>
              <a:xfrm>
                <a:off x="7467195" y="3103430"/>
                <a:ext cx="9525" cy="91249"/>
              </a:xfrm>
              <a:custGeom>
                <a:avLst/>
                <a:gdLst>
                  <a:gd name="csX0" fmla="*/ 0 w 9525"/>
                  <a:gd name="csY0" fmla="*/ 0 h 91249"/>
                  <a:gd name="csX1" fmla="*/ 0 w 9525"/>
                  <a:gd name="csY1" fmla="*/ 91249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91249">
                    <a:moveTo>
                      <a:pt x="0" y="0"/>
                    </a:moveTo>
                    <a:lnTo>
                      <a:pt x="0" y="9124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86" name="Freeform: Shape 149">
                <a:extLst>
                  <a:ext uri="{FF2B5EF4-FFF2-40B4-BE49-F238E27FC236}">
                    <a16:creationId xmlns:a16="http://schemas.microsoft.com/office/drawing/2014/main" id="{ADE6558D-1224-7876-22AD-587A285F3D01}"/>
                  </a:ext>
                </a:extLst>
              </p:cNvPr>
              <p:cNvSpPr/>
              <p:nvPr/>
            </p:nvSpPr>
            <p:spPr>
              <a:xfrm>
                <a:off x="7421571" y="3149055"/>
                <a:ext cx="91249" cy="9525"/>
              </a:xfrm>
              <a:custGeom>
                <a:avLst/>
                <a:gdLst>
                  <a:gd name="csX0" fmla="*/ 0 w 91249"/>
                  <a:gd name="csY0" fmla="*/ 0 h 9525"/>
                  <a:gd name="csX1" fmla="*/ 91249 w 912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525">
                    <a:moveTo>
                      <a:pt x="0" y="0"/>
                    </a:moveTo>
                    <a:lnTo>
                      <a:pt x="91249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6079558F-4158-5B2C-A389-DC50A39BEB33}"/>
                </a:ext>
              </a:extLst>
            </p:cNvPr>
            <p:cNvSpPr txBox="1"/>
            <p:nvPr/>
          </p:nvSpPr>
          <p:spPr>
            <a:xfrm>
              <a:off x="5905493" y="2154670"/>
              <a:ext cx="720389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HNSCC (2)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457731BA-4B02-66E8-AE4C-E595635338AF}"/>
                </a:ext>
              </a:extLst>
            </p:cNvPr>
            <p:cNvSpPr txBox="1"/>
            <p:nvPr/>
          </p:nvSpPr>
          <p:spPr>
            <a:xfrm>
              <a:off x="5905493" y="2008975"/>
              <a:ext cx="720389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HNSCC (1)</a:t>
              </a:r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9E7E3B26-0CB5-84EB-0271-C69F1AAF2B29}"/>
                </a:ext>
              </a:extLst>
            </p:cNvPr>
            <p:cNvGrpSpPr/>
            <p:nvPr/>
          </p:nvGrpSpPr>
          <p:grpSpPr>
            <a:xfrm>
              <a:off x="5751116" y="2360290"/>
              <a:ext cx="154162" cy="70794"/>
              <a:chOff x="6123787" y="3163863"/>
              <a:chExt cx="154162" cy="70794"/>
            </a:xfrm>
          </p:grpSpPr>
          <p:sp>
            <p:nvSpPr>
              <p:cNvPr id="282" name="Freeform: Shape 157">
                <a:extLst>
                  <a:ext uri="{FF2B5EF4-FFF2-40B4-BE49-F238E27FC236}">
                    <a16:creationId xmlns:a16="http://schemas.microsoft.com/office/drawing/2014/main" id="{6C2F9FDF-895F-1CB2-DE39-A5365834B4B7}"/>
                  </a:ext>
                </a:extLst>
              </p:cNvPr>
              <p:cNvSpPr/>
              <p:nvPr/>
            </p:nvSpPr>
            <p:spPr>
              <a:xfrm>
                <a:off x="6123787" y="3206441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83" name="Freeform: Shape 158">
                <a:extLst>
                  <a:ext uri="{FF2B5EF4-FFF2-40B4-BE49-F238E27FC236}">
                    <a16:creationId xmlns:a16="http://schemas.microsoft.com/office/drawing/2014/main" id="{88A317B2-F4AD-598E-8D4A-993A710E2A30}"/>
                  </a:ext>
                </a:extLst>
              </p:cNvPr>
              <p:cNvSpPr/>
              <p:nvPr/>
            </p:nvSpPr>
            <p:spPr>
              <a:xfrm>
                <a:off x="6160004" y="3163863"/>
                <a:ext cx="81725" cy="70794"/>
              </a:xfrm>
              <a:custGeom>
                <a:avLst/>
                <a:gdLst>
                  <a:gd name="csX0" fmla="*/ 54483 w 108966"/>
                  <a:gd name="csY0" fmla="*/ 0 h 94392"/>
                  <a:gd name="csX1" fmla="*/ 108966 w 108966"/>
                  <a:gd name="csY1" fmla="*/ 94393 h 94392"/>
                  <a:gd name="csX2" fmla="*/ 0 w 108966"/>
                  <a:gd name="csY2" fmla="*/ 94393 h 94392"/>
                  <a:gd name="csX3" fmla="*/ 54483 w 108966"/>
                  <a:gd name="csY3" fmla="*/ 0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8966" h="94392">
                    <a:moveTo>
                      <a:pt x="54483" y="0"/>
                    </a:moveTo>
                    <a:lnTo>
                      <a:pt x="108966" y="94393"/>
                    </a:lnTo>
                    <a:lnTo>
                      <a:pt x="0" y="94393"/>
                    </a:lnTo>
                    <a:lnTo>
                      <a:pt x="5448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A99A95D3-607E-2157-186B-92DD04A30458}"/>
                </a:ext>
              </a:extLst>
            </p:cNvPr>
            <p:cNvSpPr txBox="1"/>
            <p:nvPr/>
          </p:nvSpPr>
          <p:spPr>
            <a:xfrm>
              <a:off x="5905493" y="2300365"/>
              <a:ext cx="701153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NSCLC (1)</a:t>
              </a:r>
            </a:p>
          </p:txBody>
        </p: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4277F5F1-11E0-F5E6-C0FC-3CD87F03293E}"/>
                </a:ext>
              </a:extLst>
            </p:cNvPr>
            <p:cNvGrpSpPr/>
            <p:nvPr/>
          </p:nvGrpSpPr>
          <p:grpSpPr>
            <a:xfrm>
              <a:off x="5772261" y="2664875"/>
              <a:ext cx="154162" cy="70794"/>
              <a:chOff x="8158485" y="3189585"/>
              <a:chExt cx="154162" cy="70794"/>
            </a:xfrm>
          </p:grpSpPr>
          <p:sp>
            <p:nvSpPr>
              <p:cNvPr id="280" name="Freeform: Shape 160">
                <a:extLst>
                  <a:ext uri="{FF2B5EF4-FFF2-40B4-BE49-F238E27FC236}">
                    <a16:creationId xmlns:a16="http://schemas.microsoft.com/office/drawing/2014/main" id="{7C59F41C-60BE-13EF-B76E-DE57EA3B941A}"/>
                  </a:ext>
                </a:extLst>
              </p:cNvPr>
              <p:cNvSpPr/>
              <p:nvPr/>
            </p:nvSpPr>
            <p:spPr>
              <a:xfrm>
                <a:off x="8158485" y="3232162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sysDot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81" name="Freeform: Shape 161">
                <a:extLst>
                  <a:ext uri="{FF2B5EF4-FFF2-40B4-BE49-F238E27FC236}">
                    <a16:creationId xmlns:a16="http://schemas.microsoft.com/office/drawing/2014/main" id="{A25E695E-E425-19C8-4EC8-EC31F381CBF0}"/>
                  </a:ext>
                </a:extLst>
              </p:cNvPr>
              <p:cNvSpPr/>
              <p:nvPr/>
            </p:nvSpPr>
            <p:spPr>
              <a:xfrm>
                <a:off x="8169985" y="3189585"/>
                <a:ext cx="81725" cy="70794"/>
              </a:xfrm>
              <a:custGeom>
                <a:avLst/>
                <a:gdLst>
                  <a:gd name="csX0" fmla="*/ 54483 w 108966"/>
                  <a:gd name="csY0" fmla="*/ 0 h 94392"/>
                  <a:gd name="csX1" fmla="*/ 108966 w 108966"/>
                  <a:gd name="csY1" fmla="*/ 94393 h 94392"/>
                  <a:gd name="csX2" fmla="*/ 0 w 108966"/>
                  <a:gd name="csY2" fmla="*/ 94393 h 94392"/>
                  <a:gd name="csX3" fmla="*/ 54483 w 108966"/>
                  <a:gd name="csY3" fmla="*/ 0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8966" h="94392">
                    <a:moveTo>
                      <a:pt x="54483" y="0"/>
                    </a:moveTo>
                    <a:lnTo>
                      <a:pt x="108966" y="94393"/>
                    </a:lnTo>
                    <a:lnTo>
                      <a:pt x="0" y="94393"/>
                    </a:lnTo>
                    <a:lnTo>
                      <a:pt x="5448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525B3DEF-B83F-A857-D3A4-608BBB3C46DE}"/>
                </a:ext>
              </a:extLst>
            </p:cNvPr>
            <p:cNvSpPr txBox="1"/>
            <p:nvPr/>
          </p:nvSpPr>
          <p:spPr>
            <a:xfrm>
              <a:off x="5905493" y="2591755"/>
              <a:ext cx="701153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NSCLC (3)</a:t>
              </a:r>
            </a:p>
          </p:txBody>
        </p:sp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0CC37FEC-04C8-179C-F991-B82074EA9DF8}"/>
                </a:ext>
              </a:extLst>
            </p:cNvPr>
            <p:cNvGrpSpPr/>
            <p:nvPr/>
          </p:nvGrpSpPr>
          <p:grpSpPr>
            <a:xfrm>
              <a:off x="5751116" y="2512584"/>
              <a:ext cx="154162" cy="70794"/>
              <a:chOff x="6123787" y="3270448"/>
              <a:chExt cx="154162" cy="70794"/>
            </a:xfrm>
          </p:grpSpPr>
          <p:sp>
            <p:nvSpPr>
              <p:cNvPr id="278" name="Freeform: Shape 163">
                <a:extLst>
                  <a:ext uri="{FF2B5EF4-FFF2-40B4-BE49-F238E27FC236}">
                    <a16:creationId xmlns:a16="http://schemas.microsoft.com/office/drawing/2014/main" id="{84F29DF9-3890-9ACD-0781-A3B531D66759}"/>
                  </a:ext>
                </a:extLst>
              </p:cNvPr>
              <p:cNvSpPr/>
              <p:nvPr/>
            </p:nvSpPr>
            <p:spPr>
              <a:xfrm>
                <a:off x="6123787" y="3305882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dash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79" name="Freeform: Shape 164">
                <a:extLst>
                  <a:ext uri="{FF2B5EF4-FFF2-40B4-BE49-F238E27FC236}">
                    <a16:creationId xmlns:a16="http://schemas.microsoft.com/office/drawing/2014/main" id="{83CA55A0-4A99-9C8A-F7D9-818CA303EDF4}"/>
                  </a:ext>
                </a:extLst>
              </p:cNvPr>
              <p:cNvSpPr/>
              <p:nvPr/>
            </p:nvSpPr>
            <p:spPr>
              <a:xfrm>
                <a:off x="6160004" y="3270448"/>
                <a:ext cx="81725" cy="70794"/>
              </a:xfrm>
              <a:custGeom>
                <a:avLst/>
                <a:gdLst>
                  <a:gd name="csX0" fmla="*/ 54483 w 108966"/>
                  <a:gd name="csY0" fmla="*/ 0 h 94392"/>
                  <a:gd name="csX1" fmla="*/ 108966 w 108966"/>
                  <a:gd name="csY1" fmla="*/ 94393 h 94392"/>
                  <a:gd name="csX2" fmla="*/ 0 w 108966"/>
                  <a:gd name="csY2" fmla="*/ 94393 h 94392"/>
                  <a:gd name="csX3" fmla="*/ 54483 w 108966"/>
                  <a:gd name="csY3" fmla="*/ 0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8966" h="94392">
                    <a:moveTo>
                      <a:pt x="54483" y="0"/>
                    </a:moveTo>
                    <a:lnTo>
                      <a:pt x="108966" y="94393"/>
                    </a:lnTo>
                    <a:lnTo>
                      <a:pt x="0" y="94393"/>
                    </a:lnTo>
                    <a:lnTo>
                      <a:pt x="5448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A8114349-2C7A-1B96-3289-949A9F2A8158}"/>
                </a:ext>
              </a:extLst>
            </p:cNvPr>
            <p:cNvSpPr txBox="1"/>
            <p:nvPr/>
          </p:nvSpPr>
          <p:spPr>
            <a:xfrm>
              <a:off x="5905493" y="2446060"/>
              <a:ext cx="701153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NSCLC (2)</a:t>
              </a:r>
            </a:p>
          </p:txBody>
        </p:sp>
        <p:grpSp>
          <p:nvGrpSpPr>
            <p:cNvPr id="232" name="Group 231">
              <a:extLst>
                <a:ext uri="{FF2B5EF4-FFF2-40B4-BE49-F238E27FC236}">
                  <a16:creationId xmlns:a16="http://schemas.microsoft.com/office/drawing/2014/main" id="{9D3CE921-B1A1-7597-5021-F571CC5927B9}"/>
                </a:ext>
              </a:extLst>
            </p:cNvPr>
            <p:cNvGrpSpPr/>
            <p:nvPr/>
          </p:nvGrpSpPr>
          <p:grpSpPr>
            <a:xfrm>
              <a:off x="7366235" y="1671789"/>
              <a:ext cx="154162" cy="49577"/>
              <a:chOff x="8133768" y="3302243"/>
              <a:chExt cx="154162" cy="49577"/>
            </a:xfrm>
          </p:grpSpPr>
          <p:sp>
            <p:nvSpPr>
              <p:cNvPr id="276" name="Freeform: Shape 166">
                <a:extLst>
                  <a:ext uri="{FF2B5EF4-FFF2-40B4-BE49-F238E27FC236}">
                    <a16:creationId xmlns:a16="http://schemas.microsoft.com/office/drawing/2014/main" id="{E2AFE7C3-19D2-6CF3-273F-C8A53057C33E}"/>
                  </a:ext>
                </a:extLst>
              </p:cNvPr>
              <p:cNvSpPr/>
              <p:nvPr/>
            </p:nvSpPr>
            <p:spPr>
              <a:xfrm>
                <a:off x="8133768" y="3326960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77" name="Freeform: Shape 167">
                <a:extLst>
                  <a:ext uri="{FF2B5EF4-FFF2-40B4-BE49-F238E27FC236}">
                    <a16:creationId xmlns:a16="http://schemas.microsoft.com/office/drawing/2014/main" id="{7824C0DA-0B2B-7034-6C76-42110A2E845A}"/>
                  </a:ext>
                </a:extLst>
              </p:cNvPr>
              <p:cNvSpPr/>
              <p:nvPr/>
            </p:nvSpPr>
            <p:spPr>
              <a:xfrm>
                <a:off x="8186060" y="3302243"/>
                <a:ext cx="49577" cy="49577"/>
              </a:xfrm>
              <a:custGeom>
                <a:avLst/>
                <a:gdLst>
                  <a:gd name="csX0" fmla="*/ 0 w 66103"/>
                  <a:gd name="csY0" fmla="*/ 0 h 66103"/>
                  <a:gd name="csX1" fmla="*/ 66103 w 66103"/>
                  <a:gd name="csY1" fmla="*/ 0 h 66103"/>
                  <a:gd name="csX2" fmla="*/ 66103 w 66103"/>
                  <a:gd name="csY2" fmla="*/ 66103 h 66103"/>
                  <a:gd name="csX3" fmla="*/ 0 w 66103"/>
                  <a:gd name="csY3" fmla="*/ 66103 h 661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66103" h="66103">
                    <a:moveTo>
                      <a:pt x="0" y="0"/>
                    </a:moveTo>
                    <a:lnTo>
                      <a:pt x="66103" y="0"/>
                    </a:lnTo>
                    <a:lnTo>
                      <a:pt x="66103" y="66103"/>
                    </a:lnTo>
                    <a:lnTo>
                      <a:pt x="0" y="66103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9EEDFD95-CEA3-201E-B7C0-9B5EF239F7B0}"/>
                </a:ext>
              </a:extLst>
            </p:cNvPr>
            <p:cNvSpPr txBox="1"/>
            <p:nvPr/>
          </p:nvSpPr>
          <p:spPr>
            <a:xfrm>
              <a:off x="7511357" y="1576607"/>
              <a:ext cx="560490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RCC (1)</a:t>
              </a:r>
            </a:p>
          </p:txBody>
        </p: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C16B73B5-95B3-2AE4-D3E4-84B184F2C668}"/>
                </a:ext>
              </a:extLst>
            </p:cNvPr>
            <p:cNvGrpSpPr/>
            <p:nvPr/>
          </p:nvGrpSpPr>
          <p:grpSpPr>
            <a:xfrm>
              <a:off x="7366235" y="1803780"/>
              <a:ext cx="154162" cy="49577"/>
              <a:chOff x="8133768" y="3407542"/>
              <a:chExt cx="154162" cy="49577"/>
            </a:xfrm>
          </p:grpSpPr>
          <p:sp>
            <p:nvSpPr>
              <p:cNvPr id="274" name="Freeform: Shape 169">
                <a:extLst>
                  <a:ext uri="{FF2B5EF4-FFF2-40B4-BE49-F238E27FC236}">
                    <a16:creationId xmlns:a16="http://schemas.microsoft.com/office/drawing/2014/main" id="{D1800A34-A931-4982-74E8-C8A5DACD5A24}"/>
                  </a:ext>
                </a:extLst>
              </p:cNvPr>
              <p:cNvSpPr/>
              <p:nvPr/>
            </p:nvSpPr>
            <p:spPr>
              <a:xfrm>
                <a:off x="8133768" y="3432331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dash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75" name="Freeform: Shape 170">
                <a:extLst>
                  <a:ext uri="{FF2B5EF4-FFF2-40B4-BE49-F238E27FC236}">
                    <a16:creationId xmlns:a16="http://schemas.microsoft.com/office/drawing/2014/main" id="{4C8C45EC-751B-320B-E800-4A049EDEBA77}"/>
                  </a:ext>
                </a:extLst>
              </p:cNvPr>
              <p:cNvSpPr/>
              <p:nvPr/>
            </p:nvSpPr>
            <p:spPr>
              <a:xfrm>
                <a:off x="8186060" y="3407542"/>
                <a:ext cx="49577" cy="49577"/>
              </a:xfrm>
              <a:custGeom>
                <a:avLst/>
                <a:gdLst>
                  <a:gd name="csX0" fmla="*/ 0 w 66103"/>
                  <a:gd name="csY0" fmla="*/ 0 h 66103"/>
                  <a:gd name="csX1" fmla="*/ 66103 w 66103"/>
                  <a:gd name="csY1" fmla="*/ 0 h 66103"/>
                  <a:gd name="csX2" fmla="*/ 66103 w 66103"/>
                  <a:gd name="csY2" fmla="*/ 66104 h 66103"/>
                  <a:gd name="csX3" fmla="*/ 0 w 66103"/>
                  <a:gd name="csY3" fmla="*/ 66104 h 661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66103" h="66103">
                    <a:moveTo>
                      <a:pt x="0" y="0"/>
                    </a:moveTo>
                    <a:lnTo>
                      <a:pt x="66103" y="0"/>
                    </a:lnTo>
                    <a:lnTo>
                      <a:pt x="66103" y="66104"/>
                    </a:lnTo>
                    <a:lnTo>
                      <a:pt x="0" y="66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CD02DDCB-400B-B7C6-0B1D-28865C7FE7F0}"/>
                </a:ext>
              </a:extLst>
            </p:cNvPr>
            <p:cNvSpPr txBox="1"/>
            <p:nvPr/>
          </p:nvSpPr>
          <p:spPr>
            <a:xfrm>
              <a:off x="7509476" y="1720630"/>
              <a:ext cx="560490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RCC (2)</a:t>
              </a:r>
            </a:p>
          </p:txBody>
        </p:sp>
        <p:grpSp>
          <p:nvGrpSpPr>
            <p:cNvPr id="236" name="Group 235">
              <a:extLst>
                <a:ext uri="{FF2B5EF4-FFF2-40B4-BE49-F238E27FC236}">
                  <a16:creationId xmlns:a16="http://schemas.microsoft.com/office/drawing/2014/main" id="{A9DF5682-4AB5-9230-CC8A-66855455F6BB}"/>
                </a:ext>
              </a:extLst>
            </p:cNvPr>
            <p:cNvGrpSpPr/>
            <p:nvPr/>
          </p:nvGrpSpPr>
          <p:grpSpPr>
            <a:xfrm>
              <a:off x="7366235" y="1935771"/>
              <a:ext cx="154162" cy="63722"/>
              <a:chOff x="8133768" y="3501053"/>
              <a:chExt cx="154162" cy="63722"/>
            </a:xfrm>
          </p:grpSpPr>
          <p:sp>
            <p:nvSpPr>
              <p:cNvPr id="272" name="Freeform: Shape 172">
                <a:extLst>
                  <a:ext uri="{FF2B5EF4-FFF2-40B4-BE49-F238E27FC236}">
                    <a16:creationId xmlns:a16="http://schemas.microsoft.com/office/drawing/2014/main" id="{CFFABEF0-6BC0-2879-1314-9AA74D6F7B4A}"/>
                  </a:ext>
                </a:extLst>
              </p:cNvPr>
              <p:cNvSpPr/>
              <p:nvPr/>
            </p:nvSpPr>
            <p:spPr>
              <a:xfrm>
                <a:off x="8133768" y="3532915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73" name="Freeform: Shape 173">
                <a:extLst>
                  <a:ext uri="{FF2B5EF4-FFF2-40B4-BE49-F238E27FC236}">
                    <a16:creationId xmlns:a16="http://schemas.microsoft.com/office/drawing/2014/main" id="{53401E30-69B1-9A21-DB3C-03BEAA808152}"/>
                  </a:ext>
                </a:extLst>
              </p:cNvPr>
              <p:cNvSpPr/>
              <p:nvPr/>
            </p:nvSpPr>
            <p:spPr>
              <a:xfrm>
                <a:off x="8178988" y="3501053"/>
                <a:ext cx="63722" cy="63722"/>
              </a:xfrm>
              <a:custGeom>
                <a:avLst/>
                <a:gdLst>
                  <a:gd name="csX0" fmla="*/ 84963 w 84963"/>
                  <a:gd name="csY0" fmla="*/ 42482 h 84963"/>
                  <a:gd name="csX1" fmla="*/ 42482 w 84963"/>
                  <a:gd name="csY1" fmla="*/ 84963 h 84963"/>
                  <a:gd name="csX2" fmla="*/ 0 w 84963"/>
                  <a:gd name="csY2" fmla="*/ 42482 h 84963"/>
                  <a:gd name="csX3" fmla="*/ 42482 w 84963"/>
                  <a:gd name="csY3" fmla="*/ 0 h 84963"/>
                  <a:gd name="csX4" fmla="*/ 84963 w 84963"/>
                  <a:gd name="csY4" fmla="*/ 42482 h 8496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84963" h="84963">
                    <a:moveTo>
                      <a:pt x="84963" y="42482"/>
                    </a:moveTo>
                    <a:cubicBezTo>
                      <a:pt x="84963" y="65943"/>
                      <a:pt x="65943" y="84963"/>
                      <a:pt x="42482" y="84963"/>
                    </a:cubicBezTo>
                    <a:cubicBezTo>
                      <a:pt x="19020" y="84963"/>
                      <a:pt x="0" y="65943"/>
                      <a:pt x="0" y="42482"/>
                    </a:cubicBezTo>
                    <a:cubicBezTo>
                      <a:pt x="0" y="19020"/>
                      <a:pt x="19020" y="0"/>
                      <a:pt x="42482" y="0"/>
                    </a:cubicBezTo>
                    <a:cubicBezTo>
                      <a:pt x="65943" y="0"/>
                      <a:pt x="84963" y="19020"/>
                      <a:pt x="84963" y="42482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20F20A75-05DF-AA8F-AE2D-092EC49273C7}"/>
                </a:ext>
              </a:extLst>
            </p:cNvPr>
            <p:cNvSpPr txBox="1"/>
            <p:nvPr/>
          </p:nvSpPr>
          <p:spPr>
            <a:xfrm>
              <a:off x="7509476" y="1864653"/>
              <a:ext cx="452288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TNBC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05369315-6086-1F86-35CA-FDC5B0AF0FAD}"/>
                </a:ext>
              </a:extLst>
            </p:cNvPr>
            <p:cNvGrpSpPr/>
            <p:nvPr/>
          </p:nvGrpSpPr>
          <p:grpSpPr>
            <a:xfrm>
              <a:off x="7366235" y="2081907"/>
              <a:ext cx="154162" cy="70794"/>
              <a:chOff x="8133768" y="3600994"/>
              <a:chExt cx="154162" cy="70794"/>
            </a:xfrm>
          </p:grpSpPr>
          <p:sp>
            <p:nvSpPr>
              <p:cNvPr id="268" name="Freeform: Shape 175">
                <a:extLst>
                  <a:ext uri="{FF2B5EF4-FFF2-40B4-BE49-F238E27FC236}">
                    <a16:creationId xmlns:a16="http://schemas.microsoft.com/office/drawing/2014/main" id="{9A3E84AB-7EF2-A477-3F47-CCD01260D246}"/>
                  </a:ext>
                </a:extLst>
              </p:cNvPr>
              <p:cNvSpPr/>
              <p:nvPr/>
            </p:nvSpPr>
            <p:spPr>
              <a:xfrm>
                <a:off x="8133768" y="3636427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269" name="Graphic 20">
                <a:extLst>
                  <a:ext uri="{FF2B5EF4-FFF2-40B4-BE49-F238E27FC236}">
                    <a16:creationId xmlns:a16="http://schemas.microsoft.com/office/drawing/2014/main" id="{2684A6A2-3F8D-F170-C6EC-33EDF84B0EE8}"/>
                  </a:ext>
                </a:extLst>
              </p:cNvPr>
              <p:cNvGrpSpPr/>
              <p:nvPr/>
            </p:nvGrpSpPr>
            <p:grpSpPr>
              <a:xfrm>
                <a:off x="8169985" y="3600994"/>
                <a:ext cx="81725" cy="70794"/>
                <a:chOff x="7412712" y="4053644"/>
                <a:chExt cx="108966" cy="94392"/>
              </a:xfrm>
              <a:noFill/>
            </p:grpSpPr>
            <p:sp>
              <p:nvSpPr>
                <p:cNvPr id="270" name="Freeform: Shape 177">
                  <a:extLst>
                    <a:ext uri="{FF2B5EF4-FFF2-40B4-BE49-F238E27FC236}">
                      <a16:creationId xmlns:a16="http://schemas.microsoft.com/office/drawing/2014/main" id="{9815C466-A7FE-27F3-175B-0F516E98DCE4}"/>
                    </a:ext>
                  </a:extLst>
                </p:cNvPr>
                <p:cNvSpPr/>
                <p:nvPr/>
              </p:nvSpPr>
              <p:spPr>
                <a:xfrm>
                  <a:off x="7412712" y="4053644"/>
                  <a:ext cx="108966" cy="94392"/>
                </a:xfrm>
                <a:custGeom>
                  <a:avLst/>
                  <a:gdLst>
                    <a:gd name="csX0" fmla="*/ 54483 w 108966"/>
                    <a:gd name="csY0" fmla="*/ 94393 h 94392"/>
                    <a:gd name="csX1" fmla="*/ 0 w 108966"/>
                    <a:gd name="csY1" fmla="*/ 0 h 94392"/>
                    <a:gd name="csX2" fmla="*/ 108966 w 108966"/>
                    <a:gd name="csY2" fmla="*/ 0 h 94392"/>
                    <a:gd name="csX3" fmla="*/ 54483 w 108966"/>
                    <a:gd name="csY3" fmla="*/ 94393 h 9439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</a:cxnLst>
                  <a:rect l="l" t="t" r="r" b="b"/>
                  <a:pathLst>
                    <a:path w="108966" h="94392">
                      <a:moveTo>
                        <a:pt x="54483" y="94393"/>
                      </a:moveTo>
                      <a:lnTo>
                        <a:pt x="0" y="0"/>
                      </a:lnTo>
                      <a:lnTo>
                        <a:pt x="108966" y="0"/>
                      </a:lnTo>
                      <a:lnTo>
                        <a:pt x="54483" y="94393"/>
                      </a:lnTo>
                      <a:close/>
                    </a:path>
                  </a:pathLst>
                </a:custGeom>
                <a:noFill/>
                <a:ln w="9525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271" name="Freeform: Shape 178">
                  <a:extLst>
                    <a:ext uri="{FF2B5EF4-FFF2-40B4-BE49-F238E27FC236}">
                      <a16:creationId xmlns:a16="http://schemas.microsoft.com/office/drawing/2014/main" id="{217E5ABE-8222-7A9D-A16E-83D1DCE88168}"/>
                    </a:ext>
                  </a:extLst>
                </p:cNvPr>
                <p:cNvSpPr/>
                <p:nvPr/>
              </p:nvSpPr>
              <p:spPr>
                <a:xfrm>
                  <a:off x="7412712" y="4053644"/>
                  <a:ext cx="108966" cy="94392"/>
                </a:xfrm>
                <a:custGeom>
                  <a:avLst/>
                  <a:gdLst>
                    <a:gd name="csX0" fmla="*/ 54483 w 108966"/>
                    <a:gd name="csY0" fmla="*/ 0 h 94392"/>
                    <a:gd name="csX1" fmla="*/ 108966 w 108966"/>
                    <a:gd name="csY1" fmla="*/ 94393 h 94392"/>
                    <a:gd name="csX2" fmla="*/ 0 w 108966"/>
                    <a:gd name="csY2" fmla="*/ 94393 h 94392"/>
                    <a:gd name="csX3" fmla="*/ 54483 w 108966"/>
                    <a:gd name="csY3" fmla="*/ 0 h 9439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</a:cxnLst>
                  <a:rect l="l" t="t" r="r" b="b"/>
                  <a:pathLst>
                    <a:path w="108966" h="94392">
                      <a:moveTo>
                        <a:pt x="54483" y="0"/>
                      </a:moveTo>
                      <a:lnTo>
                        <a:pt x="108966" y="94393"/>
                      </a:lnTo>
                      <a:lnTo>
                        <a:pt x="0" y="94393"/>
                      </a:lnTo>
                      <a:lnTo>
                        <a:pt x="54483" y="0"/>
                      </a:lnTo>
                      <a:close/>
                    </a:path>
                  </a:pathLst>
                </a:custGeom>
                <a:noFill/>
                <a:ln w="9525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</p:grpSp>
        </p:grp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38D61154-239E-BBCF-EA31-F2630FA080D4}"/>
                </a:ext>
              </a:extLst>
            </p:cNvPr>
            <p:cNvSpPr txBox="1"/>
            <p:nvPr/>
          </p:nvSpPr>
          <p:spPr>
            <a:xfrm>
              <a:off x="7509475" y="2008676"/>
              <a:ext cx="387366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CRC</a:t>
              </a:r>
            </a:p>
          </p:txBody>
        </p:sp>
        <p:grpSp>
          <p:nvGrpSpPr>
            <p:cNvPr id="240" name="Group 239">
              <a:extLst>
                <a:ext uri="{FF2B5EF4-FFF2-40B4-BE49-F238E27FC236}">
                  <a16:creationId xmlns:a16="http://schemas.microsoft.com/office/drawing/2014/main" id="{5F8EF874-B58E-1144-2FAC-73A0A7A7A133}"/>
                </a:ext>
              </a:extLst>
            </p:cNvPr>
            <p:cNvGrpSpPr/>
            <p:nvPr/>
          </p:nvGrpSpPr>
          <p:grpSpPr>
            <a:xfrm>
              <a:off x="7366235" y="2235115"/>
              <a:ext cx="154162" cy="56364"/>
              <a:chOff x="8133768" y="3710722"/>
              <a:chExt cx="154162" cy="56364"/>
            </a:xfrm>
          </p:grpSpPr>
          <p:sp>
            <p:nvSpPr>
              <p:cNvPr id="262" name="Freeform: Shape 180">
                <a:extLst>
                  <a:ext uri="{FF2B5EF4-FFF2-40B4-BE49-F238E27FC236}">
                    <a16:creationId xmlns:a16="http://schemas.microsoft.com/office/drawing/2014/main" id="{AACE6FA5-4CB7-E8A8-291A-E9AE674FC557}"/>
                  </a:ext>
                </a:extLst>
              </p:cNvPr>
              <p:cNvSpPr/>
              <p:nvPr/>
            </p:nvSpPr>
            <p:spPr>
              <a:xfrm>
                <a:off x="8133768" y="3738869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263" name="Graphic 20">
                <a:extLst>
                  <a:ext uri="{FF2B5EF4-FFF2-40B4-BE49-F238E27FC236}">
                    <a16:creationId xmlns:a16="http://schemas.microsoft.com/office/drawing/2014/main" id="{5FB54611-6B6B-3D8E-16E3-A951188CB840}"/>
                  </a:ext>
                </a:extLst>
              </p:cNvPr>
              <p:cNvGrpSpPr/>
              <p:nvPr/>
            </p:nvGrpSpPr>
            <p:grpSpPr>
              <a:xfrm>
                <a:off x="8183845" y="3710722"/>
                <a:ext cx="54007" cy="56364"/>
                <a:chOff x="7431191" y="4199948"/>
                <a:chExt cx="72009" cy="75152"/>
              </a:xfrm>
              <a:noFill/>
            </p:grpSpPr>
            <p:sp>
              <p:nvSpPr>
                <p:cNvPr id="264" name="Freeform: Shape 182">
                  <a:extLst>
                    <a:ext uri="{FF2B5EF4-FFF2-40B4-BE49-F238E27FC236}">
                      <a16:creationId xmlns:a16="http://schemas.microsoft.com/office/drawing/2014/main" id="{2F396F7C-5CDF-693F-DD19-3D5A2C8FD849}"/>
                    </a:ext>
                  </a:extLst>
                </p:cNvPr>
                <p:cNvSpPr/>
                <p:nvPr/>
              </p:nvSpPr>
              <p:spPr>
                <a:xfrm>
                  <a:off x="7435763" y="4204615"/>
                  <a:ext cx="62960" cy="65722"/>
                </a:xfrm>
                <a:custGeom>
                  <a:avLst/>
                  <a:gdLst>
                    <a:gd name="csX0" fmla="*/ 0 w 62960"/>
                    <a:gd name="csY0" fmla="*/ 0 h 65722"/>
                    <a:gd name="csX1" fmla="*/ 62960 w 62960"/>
                    <a:gd name="csY1" fmla="*/ 0 h 65722"/>
                    <a:gd name="csX2" fmla="*/ 62960 w 62960"/>
                    <a:gd name="csY2" fmla="*/ 65722 h 65722"/>
                    <a:gd name="csX3" fmla="*/ 0 w 62960"/>
                    <a:gd name="csY3" fmla="*/ 65722 h 6572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</a:cxnLst>
                  <a:rect l="l" t="t" r="r" b="b"/>
                  <a:pathLst>
                    <a:path w="62960" h="65722">
                      <a:moveTo>
                        <a:pt x="0" y="0"/>
                      </a:moveTo>
                      <a:lnTo>
                        <a:pt x="62960" y="0"/>
                      </a:lnTo>
                      <a:lnTo>
                        <a:pt x="62960" y="65722"/>
                      </a:lnTo>
                      <a:lnTo>
                        <a:pt x="0" y="65722"/>
                      </a:lnTo>
                      <a:close/>
                    </a:path>
                  </a:pathLst>
                </a:custGeom>
                <a:noFill/>
                <a:ln w="9525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  <p:grpSp>
              <p:nvGrpSpPr>
                <p:cNvPr id="265" name="Graphic 20">
                  <a:extLst>
                    <a:ext uri="{FF2B5EF4-FFF2-40B4-BE49-F238E27FC236}">
                      <a16:creationId xmlns:a16="http://schemas.microsoft.com/office/drawing/2014/main" id="{C79AEC10-747F-CE50-6B26-6A9D18AE7BE0}"/>
                    </a:ext>
                  </a:extLst>
                </p:cNvPr>
                <p:cNvGrpSpPr/>
                <p:nvPr/>
              </p:nvGrpSpPr>
              <p:grpSpPr>
                <a:xfrm>
                  <a:off x="7431191" y="4199948"/>
                  <a:ext cx="72009" cy="75152"/>
                  <a:chOff x="7431191" y="4199948"/>
                  <a:chExt cx="72009" cy="75152"/>
                </a:xfrm>
              </p:grpSpPr>
              <p:sp>
                <p:nvSpPr>
                  <p:cNvPr id="266" name="Freeform: Shape 184">
                    <a:extLst>
                      <a:ext uri="{FF2B5EF4-FFF2-40B4-BE49-F238E27FC236}">
                        <a16:creationId xmlns:a16="http://schemas.microsoft.com/office/drawing/2014/main" id="{92DB7587-A4A6-45B1-306B-21CE7E6B1701}"/>
                      </a:ext>
                    </a:extLst>
                  </p:cNvPr>
                  <p:cNvSpPr/>
                  <p:nvPr/>
                </p:nvSpPr>
                <p:spPr>
                  <a:xfrm>
                    <a:off x="7467195" y="4199948"/>
                    <a:ext cx="9525" cy="75152"/>
                  </a:xfrm>
                  <a:custGeom>
                    <a:avLst/>
                    <a:gdLst>
                      <a:gd name="csX0" fmla="*/ 0 w 9525"/>
                      <a:gd name="csY0" fmla="*/ 0 h 75152"/>
                      <a:gd name="csX1" fmla="*/ 0 w 9525"/>
                      <a:gd name="csY1" fmla="*/ 75152 h 7515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</a:cxnLst>
                    <a:rect l="l" t="t" r="r" b="b"/>
                    <a:pathLst>
                      <a:path w="9525" h="75152">
                        <a:moveTo>
                          <a:pt x="0" y="0"/>
                        </a:moveTo>
                        <a:lnTo>
                          <a:pt x="0" y="75152"/>
                        </a:lnTo>
                      </a:path>
                    </a:pathLst>
                  </a:custGeom>
                  <a:ln w="9525" cap="flat">
                    <a:solidFill>
                      <a:srgbClr val="000000"/>
                    </a:solidFill>
                    <a:prstDash val="solid"/>
                    <a:miter/>
                  </a:ln>
                </p:spPr>
                <p:txBody>
                  <a:bodyPr/>
                  <a:lstStyle/>
                  <a:p>
                    <a:pPr defTabSz="609585"/>
                    <a:endParaRPr lang="en-US" sz="1200">
                      <a:solidFill>
                        <a:prstClr val="black"/>
                      </a:solidFill>
                      <a:latin typeface="Arial" panose="020B0604020202020204"/>
                    </a:endParaRPr>
                  </a:p>
                </p:txBody>
              </p:sp>
              <p:sp>
                <p:nvSpPr>
                  <p:cNvPr id="267" name="Freeform: Shape 185">
                    <a:extLst>
                      <a:ext uri="{FF2B5EF4-FFF2-40B4-BE49-F238E27FC236}">
                        <a16:creationId xmlns:a16="http://schemas.microsoft.com/office/drawing/2014/main" id="{E4A573BF-1E3D-3B4F-7B5B-4946BD4A1D38}"/>
                      </a:ext>
                    </a:extLst>
                  </p:cNvPr>
                  <p:cNvSpPr/>
                  <p:nvPr/>
                </p:nvSpPr>
                <p:spPr>
                  <a:xfrm>
                    <a:off x="7431191" y="4237477"/>
                    <a:ext cx="72009" cy="9525"/>
                  </a:xfrm>
                  <a:custGeom>
                    <a:avLst/>
                    <a:gdLst>
                      <a:gd name="csX0" fmla="*/ 0 w 72009"/>
                      <a:gd name="csY0" fmla="*/ 0 h 9525"/>
                      <a:gd name="csX1" fmla="*/ 72009 w 72009"/>
                      <a:gd name="csY1" fmla="*/ 0 h 9525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</a:cxnLst>
                    <a:rect l="l" t="t" r="r" b="b"/>
                    <a:pathLst>
                      <a:path w="72009" h="9525">
                        <a:moveTo>
                          <a:pt x="0" y="0"/>
                        </a:moveTo>
                        <a:lnTo>
                          <a:pt x="72009" y="0"/>
                        </a:lnTo>
                      </a:path>
                    </a:pathLst>
                  </a:custGeom>
                  <a:ln w="9525" cap="flat">
                    <a:solidFill>
                      <a:srgbClr val="000000"/>
                    </a:solidFill>
                    <a:prstDash val="solid"/>
                    <a:miter/>
                  </a:ln>
                </p:spPr>
                <p:txBody>
                  <a:bodyPr/>
                  <a:lstStyle/>
                  <a:p>
                    <a:pPr defTabSz="609585"/>
                    <a:endParaRPr lang="en-US" sz="1200">
                      <a:solidFill>
                        <a:prstClr val="black"/>
                      </a:solidFill>
                      <a:latin typeface="Arial" panose="020B0604020202020204"/>
                    </a:endParaRPr>
                  </a:p>
                </p:txBody>
              </p:sp>
            </p:grpSp>
          </p:grpSp>
        </p:grp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9E3C43A3-CF34-BF3D-3430-54F32404E88B}"/>
                </a:ext>
              </a:extLst>
            </p:cNvPr>
            <p:cNvSpPr txBox="1"/>
            <p:nvPr/>
          </p:nvSpPr>
          <p:spPr>
            <a:xfrm>
              <a:off x="7509476" y="2152699"/>
              <a:ext cx="816570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Ovarian CCA</a:t>
              </a:r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8E44BE18-D780-3617-B2A5-4D3DBDEF6F65}"/>
                </a:ext>
              </a:extLst>
            </p:cNvPr>
            <p:cNvGrpSpPr/>
            <p:nvPr/>
          </p:nvGrpSpPr>
          <p:grpSpPr>
            <a:xfrm>
              <a:off x="7366235" y="2373893"/>
              <a:ext cx="154162" cy="70794"/>
              <a:chOff x="8133768" y="3815163"/>
              <a:chExt cx="154162" cy="70794"/>
            </a:xfrm>
          </p:grpSpPr>
          <p:sp>
            <p:nvSpPr>
              <p:cNvPr id="260" name="Freeform: Shape 188">
                <a:extLst>
                  <a:ext uri="{FF2B5EF4-FFF2-40B4-BE49-F238E27FC236}">
                    <a16:creationId xmlns:a16="http://schemas.microsoft.com/office/drawing/2014/main" id="{56555E31-23C7-E430-7930-F838E6E7439D}"/>
                  </a:ext>
                </a:extLst>
              </p:cNvPr>
              <p:cNvSpPr/>
              <p:nvPr/>
            </p:nvSpPr>
            <p:spPr>
              <a:xfrm>
                <a:off x="8133768" y="3843454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61" name="Freeform: Shape 189">
                <a:extLst>
                  <a:ext uri="{FF2B5EF4-FFF2-40B4-BE49-F238E27FC236}">
                    <a16:creationId xmlns:a16="http://schemas.microsoft.com/office/drawing/2014/main" id="{B1C5A0AC-8783-9825-3B02-B8B359CD55B7}"/>
                  </a:ext>
                </a:extLst>
              </p:cNvPr>
              <p:cNvSpPr/>
              <p:nvPr/>
            </p:nvSpPr>
            <p:spPr>
              <a:xfrm>
                <a:off x="8169985" y="3815163"/>
                <a:ext cx="81725" cy="70794"/>
              </a:xfrm>
              <a:custGeom>
                <a:avLst/>
                <a:gdLst>
                  <a:gd name="csX0" fmla="*/ 54483 w 108966"/>
                  <a:gd name="csY0" fmla="*/ 94393 h 94392"/>
                  <a:gd name="csX1" fmla="*/ 0 w 108966"/>
                  <a:gd name="csY1" fmla="*/ 0 h 94392"/>
                  <a:gd name="csX2" fmla="*/ 108966 w 108966"/>
                  <a:gd name="csY2" fmla="*/ 0 h 94392"/>
                  <a:gd name="csX3" fmla="*/ 54483 w 108966"/>
                  <a:gd name="csY3" fmla="*/ 94393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8966" h="94392">
                    <a:moveTo>
                      <a:pt x="54483" y="94393"/>
                    </a:moveTo>
                    <a:lnTo>
                      <a:pt x="0" y="0"/>
                    </a:lnTo>
                    <a:lnTo>
                      <a:pt x="108966" y="0"/>
                    </a:lnTo>
                    <a:lnTo>
                      <a:pt x="54483" y="94393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5867BB5A-E351-485F-1582-3DCA5090127F}"/>
                </a:ext>
              </a:extLst>
            </p:cNvPr>
            <p:cNvSpPr txBox="1"/>
            <p:nvPr/>
          </p:nvSpPr>
          <p:spPr>
            <a:xfrm>
              <a:off x="7509476" y="2296722"/>
              <a:ext cx="751648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Endometrial</a:t>
              </a:r>
            </a:p>
          </p:txBody>
        </p: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636A4745-56BF-2FFB-DD2D-F42E11F30733}"/>
                </a:ext>
              </a:extLst>
            </p:cNvPr>
            <p:cNvGrpSpPr/>
            <p:nvPr/>
          </p:nvGrpSpPr>
          <p:grpSpPr>
            <a:xfrm>
              <a:off x="7366235" y="2527101"/>
              <a:ext cx="154162" cy="49577"/>
              <a:chOff x="8133768" y="3918035"/>
              <a:chExt cx="154162" cy="49577"/>
            </a:xfrm>
          </p:grpSpPr>
          <p:sp>
            <p:nvSpPr>
              <p:cNvPr id="258" name="Freeform: Shape 191">
                <a:extLst>
                  <a:ext uri="{FF2B5EF4-FFF2-40B4-BE49-F238E27FC236}">
                    <a16:creationId xmlns:a16="http://schemas.microsoft.com/office/drawing/2014/main" id="{82531307-F39D-5F4D-A486-7C0E2452E97A}"/>
                  </a:ext>
                </a:extLst>
              </p:cNvPr>
              <p:cNvSpPr/>
              <p:nvPr/>
            </p:nvSpPr>
            <p:spPr>
              <a:xfrm>
                <a:off x="8133768" y="3942823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59" name="Freeform: Shape 192">
                <a:extLst>
                  <a:ext uri="{FF2B5EF4-FFF2-40B4-BE49-F238E27FC236}">
                    <a16:creationId xmlns:a16="http://schemas.microsoft.com/office/drawing/2014/main" id="{39F744E2-CFF9-2E05-ECE2-D4A36258496F}"/>
                  </a:ext>
                </a:extLst>
              </p:cNvPr>
              <p:cNvSpPr/>
              <p:nvPr/>
            </p:nvSpPr>
            <p:spPr>
              <a:xfrm>
                <a:off x="8186060" y="3918035"/>
                <a:ext cx="49577" cy="49577"/>
              </a:xfrm>
              <a:custGeom>
                <a:avLst/>
                <a:gdLst>
                  <a:gd name="csX0" fmla="*/ 0 w 66103"/>
                  <a:gd name="csY0" fmla="*/ 0 h 66103"/>
                  <a:gd name="csX1" fmla="*/ 66103 w 66103"/>
                  <a:gd name="csY1" fmla="*/ 0 h 66103"/>
                  <a:gd name="csX2" fmla="*/ 66103 w 66103"/>
                  <a:gd name="csY2" fmla="*/ 66103 h 66103"/>
                  <a:gd name="csX3" fmla="*/ 0 w 66103"/>
                  <a:gd name="csY3" fmla="*/ 66103 h 661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66103" h="66103">
                    <a:moveTo>
                      <a:pt x="0" y="0"/>
                    </a:moveTo>
                    <a:lnTo>
                      <a:pt x="66103" y="0"/>
                    </a:lnTo>
                    <a:lnTo>
                      <a:pt x="66103" y="66103"/>
                    </a:lnTo>
                    <a:lnTo>
                      <a:pt x="0" y="66103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5502D4BF-32C6-AFDA-A69D-44B2C70E1CB3}"/>
                </a:ext>
              </a:extLst>
            </p:cNvPr>
            <p:cNvSpPr txBox="1"/>
            <p:nvPr/>
          </p:nvSpPr>
          <p:spPr>
            <a:xfrm>
              <a:off x="7509475" y="2440745"/>
              <a:ext cx="643445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Anal SCC</a:t>
              </a:r>
            </a:p>
          </p:txBody>
        </p:sp>
        <p:grpSp>
          <p:nvGrpSpPr>
            <p:cNvPr id="246" name="Group 245">
              <a:extLst>
                <a:ext uri="{FF2B5EF4-FFF2-40B4-BE49-F238E27FC236}">
                  <a16:creationId xmlns:a16="http://schemas.microsoft.com/office/drawing/2014/main" id="{C6E92E0F-C418-F37E-51BF-8DCC053E8781}"/>
                </a:ext>
              </a:extLst>
            </p:cNvPr>
            <p:cNvGrpSpPr/>
            <p:nvPr/>
          </p:nvGrpSpPr>
          <p:grpSpPr>
            <a:xfrm>
              <a:off x="7364906" y="2659089"/>
              <a:ext cx="154162" cy="96726"/>
              <a:chOff x="8133768" y="4000116"/>
              <a:chExt cx="154162" cy="96726"/>
            </a:xfrm>
          </p:grpSpPr>
          <p:sp>
            <p:nvSpPr>
              <p:cNvPr id="253" name="Freeform: Shape 194">
                <a:extLst>
                  <a:ext uri="{FF2B5EF4-FFF2-40B4-BE49-F238E27FC236}">
                    <a16:creationId xmlns:a16="http://schemas.microsoft.com/office/drawing/2014/main" id="{EBCAA94F-1FEB-AC23-EF6B-F429654829BE}"/>
                  </a:ext>
                </a:extLst>
              </p:cNvPr>
              <p:cNvSpPr/>
              <p:nvPr/>
            </p:nvSpPr>
            <p:spPr>
              <a:xfrm>
                <a:off x="8133768" y="4048479"/>
                <a:ext cx="154162" cy="7144"/>
              </a:xfrm>
              <a:custGeom>
                <a:avLst/>
                <a:gdLst>
                  <a:gd name="csX0" fmla="*/ 0 w 205549"/>
                  <a:gd name="csY0" fmla="*/ 0 h 9525"/>
                  <a:gd name="csX1" fmla="*/ 205549 w 2055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5549" h="9525">
                    <a:moveTo>
                      <a:pt x="0" y="0"/>
                    </a:moveTo>
                    <a:lnTo>
                      <a:pt x="205549" y="0"/>
                    </a:lnTo>
                  </a:path>
                </a:pathLst>
              </a:custGeom>
              <a:ln w="19050" cap="rnd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254" name="Graphic 20">
                <a:extLst>
                  <a:ext uri="{FF2B5EF4-FFF2-40B4-BE49-F238E27FC236}">
                    <a16:creationId xmlns:a16="http://schemas.microsoft.com/office/drawing/2014/main" id="{C4E68334-99DD-4AD3-FF95-86BA4EEB17A7}"/>
                  </a:ext>
                </a:extLst>
              </p:cNvPr>
              <p:cNvGrpSpPr/>
              <p:nvPr/>
            </p:nvGrpSpPr>
            <p:grpSpPr>
              <a:xfrm>
                <a:off x="8176630" y="4000116"/>
                <a:ext cx="68437" cy="96726"/>
                <a:chOff x="7421571" y="4585806"/>
                <a:chExt cx="91249" cy="128968"/>
              </a:xfrm>
            </p:grpSpPr>
            <p:sp>
              <p:nvSpPr>
                <p:cNvPr id="255" name="Freeform: Shape 196">
                  <a:extLst>
                    <a:ext uri="{FF2B5EF4-FFF2-40B4-BE49-F238E27FC236}">
                      <a16:creationId xmlns:a16="http://schemas.microsoft.com/office/drawing/2014/main" id="{3176A787-20B7-858E-26C7-C8B3C5AECD78}"/>
                    </a:ext>
                  </a:extLst>
                </p:cNvPr>
                <p:cNvSpPr/>
                <p:nvPr/>
              </p:nvSpPr>
              <p:spPr>
                <a:xfrm>
                  <a:off x="7467195" y="4585806"/>
                  <a:ext cx="9525" cy="128968"/>
                </a:xfrm>
                <a:custGeom>
                  <a:avLst/>
                  <a:gdLst>
                    <a:gd name="csX0" fmla="*/ 0 w 9525"/>
                    <a:gd name="csY0" fmla="*/ 0 h 128968"/>
                    <a:gd name="csX1" fmla="*/ 0 w 9525"/>
                    <a:gd name="csY1" fmla="*/ 128968 h 12896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9525" h="128968">
                      <a:moveTo>
                        <a:pt x="0" y="0"/>
                      </a:moveTo>
                      <a:lnTo>
                        <a:pt x="0" y="128968"/>
                      </a:lnTo>
                    </a:path>
                  </a:pathLst>
                </a:custGeom>
                <a:ln w="9525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256" name="Freeform: Shape 197">
                  <a:extLst>
                    <a:ext uri="{FF2B5EF4-FFF2-40B4-BE49-F238E27FC236}">
                      <a16:creationId xmlns:a16="http://schemas.microsoft.com/office/drawing/2014/main" id="{D5F7B7B3-56A0-BCC6-9514-82C4F8D43C53}"/>
                    </a:ext>
                  </a:extLst>
                </p:cNvPr>
                <p:cNvSpPr/>
                <p:nvPr/>
              </p:nvSpPr>
              <p:spPr>
                <a:xfrm>
                  <a:off x="7421571" y="4604665"/>
                  <a:ext cx="91249" cy="91249"/>
                </a:xfrm>
                <a:custGeom>
                  <a:avLst/>
                  <a:gdLst>
                    <a:gd name="csX0" fmla="*/ 0 w 91249"/>
                    <a:gd name="csY0" fmla="*/ 0 h 91249"/>
                    <a:gd name="csX1" fmla="*/ 91249 w 91249"/>
                    <a:gd name="csY1" fmla="*/ 91250 h 91249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91249" h="91249">
                      <a:moveTo>
                        <a:pt x="0" y="0"/>
                      </a:moveTo>
                      <a:lnTo>
                        <a:pt x="91249" y="91250"/>
                      </a:lnTo>
                    </a:path>
                  </a:pathLst>
                </a:custGeom>
                <a:ln w="9525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257" name="Freeform: Shape 198">
                  <a:extLst>
                    <a:ext uri="{FF2B5EF4-FFF2-40B4-BE49-F238E27FC236}">
                      <a16:creationId xmlns:a16="http://schemas.microsoft.com/office/drawing/2014/main" id="{962C3884-FE37-3E13-28B1-24BAC4B0DD8F}"/>
                    </a:ext>
                  </a:extLst>
                </p:cNvPr>
                <p:cNvSpPr/>
                <p:nvPr/>
              </p:nvSpPr>
              <p:spPr>
                <a:xfrm>
                  <a:off x="7421571" y="4604665"/>
                  <a:ext cx="91249" cy="91249"/>
                </a:xfrm>
                <a:custGeom>
                  <a:avLst/>
                  <a:gdLst>
                    <a:gd name="csX0" fmla="*/ 91249 w 91249"/>
                    <a:gd name="csY0" fmla="*/ 0 h 91249"/>
                    <a:gd name="csX1" fmla="*/ 0 w 91249"/>
                    <a:gd name="csY1" fmla="*/ 91250 h 91249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91249" h="91249">
                      <a:moveTo>
                        <a:pt x="91249" y="0"/>
                      </a:moveTo>
                      <a:lnTo>
                        <a:pt x="0" y="91250"/>
                      </a:lnTo>
                    </a:path>
                  </a:pathLst>
                </a:custGeom>
                <a:ln w="9525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defTabSz="609585"/>
                  <a:endParaRPr lang="en-US" sz="1200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</p:grpSp>
        </p:grp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3F299409-45F9-A2EC-503C-ACBF102A1E54}"/>
                </a:ext>
              </a:extLst>
            </p:cNvPr>
            <p:cNvSpPr txBox="1"/>
            <p:nvPr/>
          </p:nvSpPr>
          <p:spPr>
            <a:xfrm>
              <a:off x="7508189" y="2584768"/>
              <a:ext cx="67470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Melanoma</a:t>
              </a:r>
            </a:p>
          </p:txBody>
        </p:sp>
        <p:grpSp>
          <p:nvGrpSpPr>
            <p:cNvPr id="248" name="Graphic 20">
              <a:extLst>
                <a:ext uri="{FF2B5EF4-FFF2-40B4-BE49-F238E27FC236}">
                  <a16:creationId xmlns:a16="http://schemas.microsoft.com/office/drawing/2014/main" id="{927C61E1-F05B-4577-527E-CF2948B736B0}"/>
                </a:ext>
              </a:extLst>
            </p:cNvPr>
            <p:cNvGrpSpPr/>
            <p:nvPr/>
          </p:nvGrpSpPr>
          <p:grpSpPr>
            <a:xfrm>
              <a:off x="5786622" y="2060487"/>
              <a:ext cx="68437" cy="68366"/>
              <a:chOff x="7421571" y="2966842"/>
              <a:chExt cx="91249" cy="91154"/>
            </a:xfrm>
            <a:noFill/>
          </p:grpSpPr>
          <p:sp>
            <p:nvSpPr>
              <p:cNvPr id="250" name="Freeform: Shape 153">
                <a:extLst>
                  <a:ext uri="{FF2B5EF4-FFF2-40B4-BE49-F238E27FC236}">
                    <a16:creationId xmlns:a16="http://schemas.microsoft.com/office/drawing/2014/main" id="{D29136C4-D377-D0CD-8C21-E38FF6E1E72D}"/>
                  </a:ext>
                </a:extLst>
              </p:cNvPr>
              <p:cNvSpPr/>
              <p:nvPr/>
            </p:nvSpPr>
            <p:spPr>
              <a:xfrm>
                <a:off x="7424714" y="2969890"/>
                <a:ext cx="84963" cy="84963"/>
              </a:xfrm>
              <a:custGeom>
                <a:avLst/>
                <a:gdLst>
                  <a:gd name="csX0" fmla="*/ 84963 w 84963"/>
                  <a:gd name="csY0" fmla="*/ 42481 h 84963"/>
                  <a:gd name="csX1" fmla="*/ 42482 w 84963"/>
                  <a:gd name="csY1" fmla="*/ 84963 h 84963"/>
                  <a:gd name="csX2" fmla="*/ 0 w 84963"/>
                  <a:gd name="csY2" fmla="*/ 42481 h 84963"/>
                  <a:gd name="csX3" fmla="*/ 42482 w 84963"/>
                  <a:gd name="csY3" fmla="*/ 0 h 84963"/>
                  <a:gd name="csX4" fmla="*/ 84963 w 84963"/>
                  <a:gd name="csY4" fmla="*/ 42481 h 8496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84963" h="84963">
                    <a:moveTo>
                      <a:pt x="84963" y="42481"/>
                    </a:moveTo>
                    <a:cubicBezTo>
                      <a:pt x="84963" y="65943"/>
                      <a:pt x="65943" y="84963"/>
                      <a:pt x="42482" y="84963"/>
                    </a:cubicBezTo>
                    <a:cubicBezTo>
                      <a:pt x="19020" y="84963"/>
                      <a:pt x="0" y="65943"/>
                      <a:pt x="0" y="42481"/>
                    </a:cubicBezTo>
                    <a:cubicBezTo>
                      <a:pt x="0" y="19019"/>
                      <a:pt x="19020" y="0"/>
                      <a:pt x="42482" y="0"/>
                    </a:cubicBezTo>
                    <a:cubicBezTo>
                      <a:pt x="65943" y="0"/>
                      <a:pt x="84963" y="19019"/>
                      <a:pt x="84963" y="4248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51" name="Freeform: Shape 154">
                <a:extLst>
                  <a:ext uri="{FF2B5EF4-FFF2-40B4-BE49-F238E27FC236}">
                    <a16:creationId xmlns:a16="http://schemas.microsoft.com/office/drawing/2014/main" id="{7ABFA681-0501-6633-500E-E34F8A632CA2}"/>
                  </a:ext>
                </a:extLst>
              </p:cNvPr>
              <p:cNvSpPr/>
              <p:nvPr/>
            </p:nvSpPr>
            <p:spPr>
              <a:xfrm>
                <a:off x="7467195" y="2966842"/>
                <a:ext cx="9525" cy="91154"/>
              </a:xfrm>
              <a:custGeom>
                <a:avLst/>
                <a:gdLst>
                  <a:gd name="csX0" fmla="*/ 0 w 9525"/>
                  <a:gd name="csY0" fmla="*/ 0 h 91154"/>
                  <a:gd name="csX1" fmla="*/ 0 w 9525"/>
                  <a:gd name="csY1" fmla="*/ 91154 h 9115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91154">
                    <a:moveTo>
                      <a:pt x="0" y="0"/>
                    </a:moveTo>
                    <a:lnTo>
                      <a:pt x="0" y="9115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252" name="Freeform: Shape 155">
                <a:extLst>
                  <a:ext uri="{FF2B5EF4-FFF2-40B4-BE49-F238E27FC236}">
                    <a16:creationId xmlns:a16="http://schemas.microsoft.com/office/drawing/2014/main" id="{92CDFBEC-403E-9DC8-6498-B5AE2304FD1B}"/>
                  </a:ext>
                </a:extLst>
              </p:cNvPr>
              <p:cNvSpPr/>
              <p:nvPr/>
            </p:nvSpPr>
            <p:spPr>
              <a:xfrm>
                <a:off x="7421571" y="3012371"/>
                <a:ext cx="91249" cy="9525"/>
              </a:xfrm>
              <a:custGeom>
                <a:avLst/>
                <a:gdLst>
                  <a:gd name="csX0" fmla="*/ 0 w 91249"/>
                  <a:gd name="csY0" fmla="*/ 0 h 9525"/>
                  <a:gd name="csX1" fmla="*/ 91249 w 912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525">
                    <a:moveTo>
                      <a:pt x="0" y="0"/>
                    </a:moveTo>
                    <a:lnTo>
                      <a:pt x="91249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 sz="1200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249" name="Freeform: Shape 23">
              <a:extLst>
                <a:ext uri="{FF2B5EF4-FFF2-40B4-BE49-F238E27FC236}">
                  <a16:creationId xmlns:a16="http://schemas.microsoft.com/office/drawing/2014/main" id="{884FD158-4935-4E3C-E1DD-2F1532C3ADFB}"/>
                </a:ext>
              </a:extLst>
            </p:cNvPr>
            <p:cNvSpPr/>
            <p:nvPr/>
          </p:nvSpPr>
          <p:spPr>
            <a:xfrm>
              <a:off x="5748237" y="2243146"/>
              <a:ext cx="154162" cy="7144"/>
            </a:xfrm>
            <a:custGeom>
              <a:avLst/>
              <a:gdLst>
                <a:gd name="csX0" fmla="*/ 0 w 205549"/>
                <a:gd name="csY0" fmla="*/ 0 h 9525"/>
                <a:gd name="csX1" fmla="*/ 205549 w 205549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5549" h="9525">
                  <a:moveTo>
                    <a:pt x="0" y="0"/>
                  </a:moveTo>
                  <a:lnTo>
                    <a:pt x="205549" y="0"/>
                  </a:lnTo>
                </a:path>
              </a:pathLst>
            </a:custGeom>
            <a:ln w="19050" cap="rnd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pPr defTabSz="609585"/>
              <a:endParaRPr lang="en-US" sz="120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008E1980-E5A7-5436-61DC-B9EB85B8D98B}"/>
              </a:ext>
            </a:extLst>
          </p:cNvPr>
          <p:cNvGrpSpPr/>
          <p:nvPr/>
        </p:nvGrpSpPr>
        <p:grpSpPr>
          <a:xfrm>
            <a:off x="10625031" y="19574380"/>
            <a:ext cx="7731995" cy="4436123"/>
            <a:chOff x="426602" y="1175345"/>
            <a:chExt cx="5107491" cy="2930351"/>
          </a:xfrm>
        </p:grpSpPr>
        <p:sp>
          <p:nvSpPr>
            <p:cNvPr id="300" name="Freeform: Shape 2">
              <a:extLst>
                <a:ext uri="{FF2B5EF4-FFF2-40B4-BE49-F238E27FC236}">
                  <a16:creationId xmlns:a16="http://schemas.microsoft.com/office/drawing/2014/main" id="{5BFA7776-DE8C-9A0E-B6C3-8F69E9F5F284}"/>
                </a:ext>
              </a:extLst>
            </p:cNvPr>
            <p:cNvSpPr/>
            <p:nvPr/>
          </p:nvSpPr>
          <p:spPr>
            <a:xfrm rot="20176033">
              <a:off x="1336073" y="2363751"/>
              <a:ext cx="285930" cy="32260"/>
            </a:xfrm>
            <a:custGeom>
              <a:avLst/>
              <a:gdLst>
                <a:gd name="csX0" fmla="*/ 0 w 205549"/>
                <a:gd name="csY0" fmla="*/ 0 h 9525"/>
                <a:gd name="csX1" fmla="*/ 205549 w 205549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5549" h="9525">
                  <a:moveTo>
                    <a:pt x="0" y="0"/>
                  </a:moveTo>
                  <a:lnTo>
                    <a:pt x="205549" y="0"/>
                  </a:lnTo>
                </a:path>
              </a:pathLst>
            </a:custGeom>
            <a:ln w="19050" cap="rnd">
              <a:solidFill>
                <a:srgbClr val="E66A32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01" name="Freeform: Shape 24">
              <a:extLst>
                <a:ext uri="{FF2B5EF4-FFF2-40B4-BE49-F238E27FC236}">
                  <a16:creationId xmlns:a16="http://schemas.microsoft.com/office/drawing/2014/main" id="{80B84D27-E1E9-5404-421F-8EA5561A3182}"/>
                </a:ext>
              </a:extLst>
            </p:cNvPr>
            <p:cNvSpPr/>
            <p:nvPr/>
          </p:nvSpPr>
          <p:spPr>
            <a:xfrm>
              <a:off x="1291667" y="2299737"/>
              <a:ext cx="311206" cy="175352"/>
            </a:xfrm>
            <a:custGeom>
              <a:avLst/>
              <a:gdLst>
                <a:gd name="csX0" fmla="*/ 0 w 431006"/>
                <a:gd name="csY0" fmla="*/ 248507 h 248507"/>
                <a:gd name="csX1" fmla="*/ 50387 w 431006"/>
                <a:gd name="csY1" fmla="*/ 160496 h 248507"/>
                <a:gd name="csX2" fmla="*/ 431006 w 431006"/>
                <a:gd name="csY2" fmla="*/ 0 h 24850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431006" h="248507">
                  <a:moveTo>
                    <a:pt x="0" y="248507"/>
                  </a:moveTo>
                  <a:lnTo>
                    <a:pt x="50387" y="160496"/>
                  </a:lnTo>
                  <a:lnTo>
                    <a:pt x="431006" y="0"/>
                  </a:lnTo>
                </a:path>
              </a:pathLst>
            </a:custGeom>
            <a:noFill/>
            <a:ln w="19050" cap="rnd">
              <a:solidFill>
                <a:srgbClr val="4A90E2"/>
              </a:solidFill>
              <a:prstDash val="dash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02" name="Freeform: Shape 25">
              <a:extLst>
                <a:ext uri="{FF2B5EF4-FFF2-40B4-BE49-F238E27FC236}">
                  <a16:creationId xmlns:a16="http://schemas.microsoft.com/office/drawing/2014/main" id="{E06E0E53-D6D1-9050-C661-405611C725F0}"/>
                </a:ext>
              </a:extLst>
            </p:cNvPr>
            <p:cNvSpPr/>
            <p:nvPr/>
          </p:nvSpPr>
          <p:spPr>
            <a:xfrm>
              <a:off x="1306454" y="2006766"/>
              <a:ext cx="3637776" cy="1644847"/>
            </a:xfrm>
            <a:custGeom>
              <a:avLst/>
              <a:gdLst>
                <a:gd name="csX0" fmla="*/ 5038153 w 5038153"/>
                <a:gd name="csY0" fmla="*/ 2331053 h 2331053"/>
                <a:gd name="csX1" fmla="*/ 4504849 w 5038153"/>
                <a:gd name="csY1" fmla="*/ 2327910 h 2331053"/>
                <a:gd name="csX2" fmla="*/ 4077081 w 5038153"/>
                <a:gd name="csY2" fmla="*/ 2329434 h 2331053"/>
                <a:gd name="csX3" fmla="*/ 3675983 w 5038153"/>
                <a:gd name="csY3" fmla="*/ 2327910 h 2331053"/>
                <a:gd name="csX4" fmla="*/ 3372422 w 5038153"/>
                <a:gd name="csY4" fmla="*/ 1736503 h 2331053"/>
                <a:gd name="csX5" fmla="*/ 2906745 w 5038153"/>
                <a:gd name="csY5" fmla="*/ 1514665 h 2331053"/>
                <a:gd name="csX6" fmla="*/ 2477357 w 5038153"/>
                <a:gd name="csY6" fmla="*/ 1451800 h 2331053"/>
                <a:gd name="csX7" fmla="*/ 2062163 w 5038153"/>
                <a:gd name="csY7" fmla="*/ 1417130 h 2331053"/>
                <a:gd name="csX8" fmla="*/ 1653159 w 5038153"/>
                <a:gd name="csY8" fmla="*/ 1395127 h 2331053"/>
                <a:gd name="csX9" fmla="*/ 1292924 w 5038153"/>
                <a:gd name="csY9" fmla="*/ 1354264 h 2331053"/>
                <a:gd name="csX10" fmla="*/ 825818 w 5038153"/>
                <a:gd name="csY10" fmla="*/ 1289780 h 2331053"/>
                <a:gd name="csX11" fmla="*/ 402717 w 5038153"/>
                <a:gd name="csY11" fmla="*/ 876109 h 2331053"/>
                <a:gd name="csX12" fmla="*/ 0 w 5038153"/>
                <a:gd name="csY12" fmla="*/ 637032 h 2331053"/>
                <a:gd name="csX13" fmla="*/ 152590 w 5038153"/>
                <a:gd name="csY13" fmla="*/ 390049 h 2331053"/>
                <a:gd name="csX14" fmla="*/ 397955 w 5038153"/>
                <a:gd name="csY14" fmla="*/ 0 h 233105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5038153" h="2331053">
                  <a:moveTo>
                    <a:pt x="5038153" y="2331053"/>
                  </a:moveTo>
                  <a:lnTo>
                    <a:pt x="4504849" y="2327910"/>
                  </a:lnTo>
                  <a:lnTo>
                    <a:pt x="4077081" y="2329434"/>
                  </a:lnTo>
                  <a:lnTo>
                    <a:pt x="3675983" y="2327910"/>
                  </a:lnTo>
                  <a:lnTo>
                    <a:pt x="3372422" y="1736503"/>
                  </a:lnTo>
                  <a:lnTo>
                    <a:pt x="2906745" y="1514665"/>
                  </a:lnTo>
                  <a:lnTo>
                    <a:pt x="2477357" y="1451800"/>
                  </a:lnTo>
                  <a:lnTo>
                    <a:pt x="2062163" y="1417130"/>
                  </a:lnTo>
                  <a:lnTo>
                    <a:pt x="1653159" y="1395127"/>
                  </a:lnTo>
                  <a:lnTo>
                    <a:pt x="1292924" y="1354264"/>
                  </a:lnTo>
                  <a:lnTo>
                    <a:pt x="825818" y="1289780"/>
                  </a:lnTo>
                  <a:lnTo>
                    <a:pt x="402717" y="876109"/>
                  </a:lnTo>
                  <a:lnTo>
                    <a:pt x="0" y="637032"/>
                  </a:lnTo>
                  <a:lnTo>
                    <a:pt x="152590" y="390049"/>
                  </a:lnTo>
                  <a:lnTo>
                    <a:pt x="397955" y="0"/>
                  </a:lnTo>
                </a:path>
              </a:pathLst>
            </a:custGeom>
            <a:noFill/>
            <a:ln w="19050" cap="rnd">
              <a:solidFill>
                <a:srgbClr val="57B35A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03" name="Freeform: Shape 26">
              <a:extLst>
                <a:ext uri="{FF2B5EF4-FFF2-40B4-BE49-F238E27FC236}">
                  <a16:creationId xmlns:a16="http://schemas.microsoft.com/office/drawing/2014/main" id="{B9104198-619C-1564-CC3F-70D2DC418F18}"/>
                </a:ext>
              </a:extLst>
            </p:cNvPr>
            <p:cNvSpPr/>
            <p:nvPr/>
          </p:nvSpPr>
          <p:spPr>
            <a:xfrm>
              <a:off x="1299646" y="2447331"/>
              <a:ext cx="890427" cy="579423"/>
            </a:xfrm>
            <a:custGeom>
              <a:avLst/>
              <a:gdLst>
                <a:gd name="csX0" fmla="*/ 1233202 w 1233201"/>
                <a:gd name="csY0" fmla="*/ 608743 h 821150"/>
                <a:gd name="csX1" fmla="*/ 882396 w 1233201"/>
                <a:gd name="csY1" fmla="*/ 821150 h 821150"/>
                <a:gd name="csX2" fmla="*/ 419957 w 1233201"/>
                <a:gd name="csY2" fmla="*/ 484537 h 821150"/>
                <a:gd name="csX3" fmla="*/ 0 w 1233201"/>
                <a:gd name="csY3" fmla="*/ 0 h 82115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233201" h="821150">
                  <a:moveTo>
                    <a:pt x="1233202" y="608743"/>
                  </a:moveTo>
                  <a:lnTo>
                    <a:pt x="882396" y="821150"/>
                  </a:lnTo>
                  <a:lnTo>
                    <a:pt x="419957" y="484537"/>
                  </a:lnTo>
                  <a:lnTo>
                    <a:pt x="0" y="0"/>
                  </a:lnTo>
                </a:path>
              </a:pathLst>
            </a:custGeom>
            <a:noFill/>
            <a:ln w="19050" cap="rnd">
              <a:solidFill>
                <a:srgbClr val="1F9EB7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04" name="Freeform: Shape 27">
              <a:extLst>
                <a:ext uri="{FF2B5EF4-FFF2-40B4-BE49-F238E27FC236}">
                  <a16:creationId xmlns:a16="http://schemas.microsoft.com/office/drawing/2014/main" id="{1D904096-DB77-C390-39FB-0C271FAB191C}"/>
                </a:ext>
              </a:extLst>
            </p:cNvPr>
            <p:cNvSpPr/>
            <p:nvPr/>
          </p:nvSpPr>
          <p:spPr>
            <a:xfrm>
              <a:off x="1298476" y="2225402"/>
              <a:ext cx="2406637" cy="1426211"/>
            </a:xfrm>
            <a:custGeom>
              <a:avLst/>
              <a:gdLst>
                <a:gd name="csX0" fmla="*/ 3333083 w 3333083"/>
                <a:gd name="csY0" fmla="*/ 1486376 h 2021205"/>
                <a:gd name="csX1" fmla="*/ 2914650 w 3333083"/>
                <a:gd name="csY1" fmla="*/ 2021205 h 2021205"/>
                <a:gd name="csX2" fmla="*/ 2420779 w 3333083"/>
                <a:gd name="csY2" fmla="*/ 2018062 h 2021205"/>
                <a:gd name="csX3" fmla="*/ 2109311 w 3333083"/>
                <a:gd name="csY3" fmla="*/ 2019586 h 2021205"/>
                <a:gd name="csX4" fmla="*/ 1700403 w 3333083"/>
                <a:gd name="csY4" fmla="*/ 2018062 h 2021205"/>
                <a:gd name="csX5" fmla="*/ 1237964 w 3333083"/>
                <a:gd name="csY5" fmla="*/ 2019586 h 2021205"/>
                <a:gd name="csX6" fmla="*/ 876205 w 3333083"/>
                <a:gd name="csY6" fmla="*/ 2014919 h 2021205"/>
                <a:gd name="csX7" fmla="*/ 407480 w 3333083"/>
                <a:gd name="csY7" fmla="*/ 1145096 h 2021205"/>
                <a:gd name="csX8" fmla="*/ 0 w 3333083"/>
                <a:gd name="csY8" fmla="*/ 0 h 202120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333083" h="2021205">
                  <a:moveTo>
                    <a:pt x="3333083" y="1486376"/>
                  </a:moveTo>
                  <a:lnTo>
                    <a:pt x="2914650" y="2021205"/>
                  </a:lnTo>
                  <a:lnTo>
                    <a:pt x="2420779" y="2018062"/>
                  </a:lnTo>
                  <a:lnTo>
                    <a:pt x="2109311" y="2019586"/>
                  </a:lnTo>
                  <a:lnTo>
                    <a:pt x="1700403" y="2018062"/>
                  </a:lnTo>
                  <a:lnTo>
                    <a:pt x="1237964" y="2019586"/>
                  </a:lnTo>
                  <a:lnTo>
                    <a:pt x="876205" y="2014919"/>
                  </a:lnTo>
                  <a:lnTo>
                    <a:pt x="407480" y="1145096"/>
                  </a:lnTo>
                  <a:lnTo>
                    <a:pt x="0" y="0"/>
                  </a:lnTo>
                </a:path>
              </a:pathLst>
            </a:custGeom>
            <a:noFill/>
            <a:ln w="19050" cap="rnd">
              <a:solidFill>
                <a:srgbClr val="57B35A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grpSp>
          <p:nvGrpSpPr>
            <p:cNvPr id="305" name="Graphic 20">
              <a:extLst>
                <a:ext uri="{FF2B5EF4-FFF2-40B4-BE49-F238E27FC236}">
                  <a16:creationId xmlns:a16="http://schemas.microsoft.com/office/drawing/2014/main" id="{BA130882-70EC-9592-297F-BFEE4CD65D3D}"/>
                </a:ext>
              </a:extLst>
            </p:cNvPr>
            <p:cNvGrpSpPr/>
            <p:nvPr/>
          </p:nvGrpSpPr>
          <p:grpSpPr>
            <a:xfrm>
              <a:off x="1286028" y="1801370"/>
              <a:ext cx="947167" cy="673719"/>
              <a:chOff x="1471779" y="2544122"/>
              <a:chExt cx="1311783" cy="954785"/>
            </a:xfrm>
            <a:noFill/>
          </p:grpSpPr>
          <p:sp>
            <p:nvSpPr>
              <p:cNvPr id="516" name="Freeform: Shape 29">
                <a:extLst>
                  <a:ext uri="{FF2B5EF4-FFF2-40B4-BE49-F238E27FC236}">
                    <a16:creationId xmlns:a16="http://schemas.microsoft.com/office/drawing/2014/main" id="{1564FC73-D552-C09F-20FF-CFC438839ED8}"/>
                  </a:ext>
                </a:extLst>
              </p:cNvPr>
              <p:cNvSpPr/>
              <p:nvPr/>
            </p:nvSpPr>
            <p:spPr>
              <a:xfrm>
                <a:off x="2779181" y="3156008"/>
                <a:ext cx="4381" cy="1809"/>
              </a:xfrm>
              <a:custGeom>
                <a:avLst/>
                <a:gdLst>
                  <a:gd name="csX0" fmla="*/ 4382 w 4381"/>
                  <a:gd name="csY0" fmla="*/ 0 h 1809"/>
                  <a:gd name="csX1" fmla="*/ 0 w 4381"/>
                  <a:gd name="csY1" fmla="*/ 1810 h 180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4381" h="1809">
                    <a:moveTo>
                      <a:pt x="4382" y="0"/>
                    </a:moveTo>
                    <a:lnTo>
                      <a:pt x="0" y="1810"/>
                    </a:lnTo>
                  </a:path>
                </a:pathLst>
              </a:custGeom>
              <a:ln w="19050" cap="rnd">
                <a:solidFill>
                  <a:srgbClr val="1F9EB7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17" name="Freeform: Shape 30">
                <a:extLst>
                  <a:ext uri="{FF2B5EF4-FFF2-40B4-BE49-F238E27FC236}">
                    <a16:creationId xmlns:a16="http://schemas.microsoft.com/office/drawing/2014/main" id="{6F60040B-3CEC-7ED8-754D-7827B3B0DE1A}"/>
                  </a:ext>
                </a:extLst>
              </p:cNvPr>
              <p:cNvSpPr/>
              <p:nvPr/>
            </p:nvSpPr>
            <p:spPr>
              <a:xfrm>
                <a:off x="1494925" y="3171629"/>
                <a:ext cx="1249298" cy="323087"/>
              </a:xfrm>
              <a:custGeom>
                <a:avLst/>
                <a:gdLst>
                  <a:gd name="csX0" fmla="*/ 1249299 w 1249298"/>
                  <a:gd name="csY0" fmla="*/ 0 h 323087"/>
                  <a:gd name="csX1" fmla="*/ 813626 w 1249298"/>
                  <a:gd name="csY1" fmla="*/ 173165 h 323087"/>
                  <a:gd name="csX2" fmla="*/ 0 w 1249298"/>
                  <a:gd name="csY2" fmla="*/ 323088 h 32308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</a:cxnLst>
                <a:rect l="l" t="t" r="r" b="b"/>
                <a:pathLst>
                  <a:path w="1249298" h="323087">
                    <a:moveTo>
                      <a:pt x="1249299" y="0"/>
                    </a:moveTo>
                    <a:lnTo>
                      <a:pt x="813626" y="173165"/>
                    </a:lnTo>
                    <a:lnTo>
                      <a:pt x="0" y="323088"/>
                    </a:lnTo>
                  </a:path>
                </a:pathLst>
              </a:custGeom>
              <a:noFill/>
              <a:ln w="19050" cap="rnd">
                <a:solidFill>
                  <a:srgbClr val="1F9EB7"/>
                </a:solidFill>
                <a:prstDash val="sysDot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18" name="Freeform: Shape 31">
                <a:extLst>
                  <a:ext uri="{FF2B5EF4-FFF2-40B4-BE49-F238E27FC236}">
                    <a16:creationId xmlns:a16="http://schemas.microsoft.com/office/drawing/2014/main" id="{C44E53B9-77BE-2B67-AEE4-557F1040245D}"/>
                  </a:ext>
                </a:extLst>
              </p:cNvPr>
              <p:cNvSpPr/>
              <p:nvPr/>
            </p:nvSpPr>
            <p:spPr>
              <a:xfrm>
                <a:off x="1471779" y="3494812"/>
                <a:ext cx="4667" cy="4095"/>
              </a:xfrm>
              <a:custGeom>
                <a:avLst/>
                <a:gdLst>
                  <a:gd name="csX0" fmla="*/ 4667 w 4667"/>
                  <a:gd name="csY0" fmla="*/ 3238 h 4095"/>
                  <a:gd name="csX1" fmla="*/ 0 w 4667"/>
                  <a:gd name="csY1" fmla="*/ 4096 h 4095"/>
                  <a:gd name="csX2" fmla="*/ 2286 w 4667"/>
                  <a:gd name="csY2" fmla="*/ 0 h 409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</a:cxnLst>
                <a:rect l="l" t="t" r="r" b="b"/>
                <a:pathLst>
                  <a:path w="4667" h="4095">
                    <a:moveTo>
                      <a:pt x="4667" y="3238"/>
                    </a:moveTo>
                    <a:lnTo>
                      <a:pt x="0" y="4096"/>
                    </a:lnTo>
                    <a:lnTo>
                      <a:pt x="2286" y="0"/>
                    </a:lnTo>
                  </a:path>
                </a:pathLst>
              </a:custGeom>
              <a:noFill/>
              <a:ln w="19050" cap="rnd">
                <a:solidFill>
                  <a:srgbClr val="1F9EB7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19" name="Freeform: Shape 32">
                <a:extLst>
                  <a:ext uri="{FF2B5EF4-FFF2-40B4-BE49-F238E27FC236}">
                    <a16:creationId xmlns:a16="http://schemas.microsoft.com/office/drawing/2014/main" id="{95149C80-8815-2DFF-4E9F-AA29A381D6EA}"/>
                  </a:ext>
                </a:extLst>
              </p:cNvPr>
              <p:cNvSpPr/>
              <p:nvPr/>
            </p:nvSpPr>
            <p:spPr>
              <a:xfrm>
                <a:off x="1492448" y="2566220"/>
                <a:ext cx="401192" cy="895159"/>
              </a:xfrm>
              <a:custGeom>
                <a:avLst/>
                <a:gdLst>
                  <a:gd name="csX0" fmla="*/ 0 w 401192"/>
                  <a:gd name="csY0" fmla="*/ 895159 h 895159"/>
                  <a:gd name="csX1" fmla="*/ 130302 w 401192"/>
                  <a:gd name="csY1" fmla="*/ 659035 h 895159"/>
                  <a:gd name="csX2" fmla="*/ 401193 w 401192"/>
                  <a:gd name="csY2" fmla="*/ 0 h 89515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</a:cxnLst>
                <a:rect l="l" t="t" r="r" b="b"/>
                <a:pathLst>
                  <a:path w="401192" h="895159">
                    <a:moveTo>
                      <a:pt x="0" y="895159"/>
                    </a:moveTo>
                    <a:lnTo>
                      <a:pt x="130302" y="659035"/>
                    </a:lnTo>
                    <a:lnTo>
                      <a:pt x="401193" y="0"/>
                    </a:lnTo>
                  </a:path>
                </a:pathLst>
              </a:custGeom>
              <a:noFill/>
              <a:ln w="19050" cap="rnd">
                <a:solidFill>
                  <a:srgbClr val="1F9EB7"/>
                </a:solidFill>
                <a:prstDash val="sysDot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20" name="Freeform: Shape 33">
                <a:extLst>
                  <a:ext uri="{FF2B5EF4-FFF2-40B4-BE49-F238E27FC236}">
                    <a16:creationId xmlns:a16="http://schemas.microsoft.com/office/drawing/2014/main" id="{41084FEB-1A6A-2CEF-858A-DFE027BB211E}"/>
                  </a:ext>
                </a:extLst>
              </p:cNvPr>
              <p:cNvSpPr/>
              <p:nvPr/>
            </p:nvSpPr>
            <p:spPr>
              <a:xfrm>
                <a:off x="1900976" y="2544122"/>
                <a:ext cx="1809" cy="4476"/>
              </a:xfrm>
              <a:custGeom>
                <a:avLst/>
                <a:gdLst>
                  <a:gd name="csX0" fmla="*/ 0 w 1809"/>
                  <a:gd name="csY0" fmla="*/ 4477 h 4476"/>
                  <a:gd name="csX1" fmla="*/ 1810 w 1809"/>
                  <a:gd name="csY1" fmla="*/ 0 h 447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809" h="4476">
                    <a:moveTo>
                      <a:pt x="0" y="4477"/>
                    </a:moveTo>
                    <a:lnTo>
                      <a:pt x="1810" y="0"/>
                    </a:lnTo>
                  </a:path>
                </a:pathLst>
              </a:custGeom>
              <a:ln w="19050" cap="rnd">
                <a:solidFill>
                  <a:srgbClr val="1F9EB7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306" name="Freeform: Shape 34">
              <a:extLst>
                <a:ext uri="{FF2B5EF4-FFF2-40B4-BE49-F238E27FC236}">
                  <a16:creationId xmlns:a16="http://schemas.microsoft.com/office/drawing/2014/main" id="{C7C90F11-AC1E-7D33-9D8C-974FDC2579F6}"/>
                </a:ext>
              </a:extLst>
            </p:cNvPr>
            <p:cNvSpPr/>
            <p:nvPr/>
          </p:nvSpPr>
          <p:spPr>
            <a:xfrm>
              <a:off x="1305354" y="2354110"/>
              <a:ext cx="2773413" cy="907949"/>
            </a:xfrm>
            <a:custGeom>
              <a:avLst/>
              <a:gdLst>
                <a:gd name="csX0" fmla="*/ 3841052 w 3841051"/>
                <a:gd name="csY0" fmla="*/ 1286732 h 1286732"/>
                <a:gd name="csX1" fmla="*/ 3364421 w 3841051"/>
                <a:gd name="csY1" fmla="*/ 1195483 h 1286732"/>
                <a:gd name="csX2" fmla="*/ 3005804 w 3841051"/>
                <a:gd name="csY2" fmla="*/ 1164050 h 1286732"/>
                <a:gd name="csX3" fmla="*/ 2587466 w 3841051"/>
                <a:gd name="csY3" fmla="*/ 1179767 h 1286732"/>
                <a:gd name="csX4" fmla="*/ 2112455 w 3841051"/>
                <a:gd name="csY4" fmla="*/ 1088517 h 1286732"/>
                <a:gd name="csX5" fmla="*/ 1704975 w 3841051"/>
                <a:gd name="csY5" fmla="*/ 902875 h 1286732"/>
                <a:gd name="csX6" fmla="*/ 1248823 w 3841051"/>
                <a:gd name="csY6" fmla="*/ 604076 h 1286732"/>
                <a:gd name="csX7" fmla="*/ 822579 w 3841051"/>
                <a:gd name="csY7" fmla="*/ 0 h 1286732"/>
                <a:gd name="csX8" fmla="*/ 0 w 3841051"/>
                <a:gd name="csY8" fmla="*/ 105442 h 128673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841051" h="1286732">
                  <a:moveTo>
                    <a:pt x="3841052" y="1286732"/>
                  </a:moveTo>
                  <a:lnTo>
                    <a:pt x="3364421" y="1195483"/>
                  </a:lnTo>
                  <a:lnTo>
                    <a:pt x="3005804" y="1164050"/>
                  </a:lnTo>
                  <a:lnTo>
                    <a:pt x="2587466" y="1179767"/>
                  </a:lnTo>
                  <a:lnTo>
                    <a:pt x="2112455" y="1088517"/>
                  </a:lnTo>
                  <a:lnTo>
                    <a:pt x="1704975" y="902875"/>
                  </a:lnTo>
                  <a:lnTo>
                    <a:pt x="1248823" y="604076"/>
                  </a:lnTo>
                  <a:lnTo>
                    <a:pt x="822579" y="0"/>
                  </a:lnTo>
                  <a:lnTo>
                    <a:pt x="0" y="105442"/>
                  </a:lnTo>
                </a:path>
              </a:pathLst>
            </a:custGeom>
            <a:noFill/>
            <a:ln w="19050" cap="rnd">
              <a:solidFill>
                <a:srgbClr val="57B35A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07" name="Freeform: Shape 35">
              <a:extLst>
                <a:ext uri="{FF2B5EF4-FFF2-40B4-BE49-F238E27FC236}">
                  <a16:creationId xmlns:a16="http://schemas.microsoft.com/office/drawing/2014/main" id="{F8AA7DBB-07D7-9A94-689E-90C7CB904129}"/>
                </a:ext>
              </a:extLst>
            </p:cNvPr>
            <p:cNvSpPr/>
            <p:nvPr/>
          </p:nvSpPr>
          <p:spPr>
            <a:xfrm>
              <a:off x="1283002" y="2471393"/>
              <a:ext cx="1216764" cy="77695"/>
            </a:xfrm>
            <a:custGeom>
              <a:avLst/>
              <a:gdLst>
                <a:gd name="csX0" fmla="*/ 1685163 w 1685163"/>
                <a:gd name="csY0" fmla="*/ 110109 h 110108"/>
                <a:gd name="csX1" fmla="*/ 1281398 w 1685163"/>
                <a:gd name="csY1" fmla="*/ 0 h 110108"/>
                <a:gd name="csX2" fmla="*/ 840962 w 1685163"/>
                <a:gd name="csY2" fmla="*/ 37814 h 110108"/>
                <a:gd name="csX3" fmla="*/ 437293 w 1685163"/>
                <a:gd name="csY3" fmla="*/ 30480 h 110108"/>
                <a:gd name="csX4" fmla="*/ 0 w 1685163"/>
                <a:gd name="csY4" fmla="*/ 76581 h 110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685163" h="110108">
                  <a:moveTo>
                    <a:pt x="1685163" y="110109"/>
                  </a:moveTo>
                  <a:lnTo>
                    <a:pt x="1281398" y="0"/>
                  </a:lnTo>
                  <a:lnTo>
                    <a:pt x="840962" y="37814"/>
                  </a:lnTo>
                  <a:lnTo>
                    <a:pt x="437293" y="30480"/>
                  </a:lnTo>
                  <a:lnTo>
                    <a:pt x="0" y="76581"/>
                  </a:lnTo>
                </a:path>
              </a:pathLst>
            </a:custGeom>
            <a:noFill/>
            <a:ln w="19050" cap="rnd">
              <a:solidFill>
                <a:srgbClr val="9864C8"/>
              </a:solidFill>
              <a:prstDash val="dash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08" name="Freeform: Shape 36">
              <a:extLst>
                <a:ext uri="{FF2B5EF4-FFF2-40B4-BE49-F238E27FC236}">
                  <a16:creationId xmlns:a16="http://schemas.microsoft.com/office/drawing/2014/main" id="{798594FD-2C9F-4C53-E12D-B6C2A5830A58}"/>
                </a:ext>
              </a:extLst>
            </p:cNvPr>
            <p:cNvSpPr/>
            <p:nvPr/>
          </p:nvSpPr>
          <p:spPr>
            <a:xfrm>
              <a:off x="1292836" y="1297491"/>
              <a:ext cx="193051" cy="1155419"/>
            </a:xfrm>
            <a:custGeom>
              <a:avLst/>
              <a:gdLst>
                <a:gd name="csX0" fmla="*/ 0 w 267366"/>
                <a:gd name="csY0" fmla="*/ 1637443 h 1637442"/>
                <a:gd name="csX1" fmla="*/ 267367 w 267366"/>
                <a:gd name="csY1" fmla="*/ 0 h 163744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67366" h="1637442">
                  <a:moveTo>
                    <a:pt x="0" y="1637443"/>
                  </a:moveTo>
                  <a:lnTo>
                    <a:pt x="267367" y="0"/>
                  </a:lnTo>
                </a:path>
              </a:pathLst>
            </a:custGeom>
            <a:ln w="19050" cap="rnd">
              <a:solidFill>
                <a:srgbClr val="1F9EB7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09" name="Freeform: Shape 37">
              <a:extLst>
                <a:ext uri="{FF2B5EF4-FFF2-40B4-BE49-F238E27FC236}">
                  <a16:creationId xmlns:a16="http://schemas.microsoft.com/office/drawing/2014/main" id="{A8F30284-ECE4-AC7F-F359-A41A0375B7A7}"/>
                </a:ext>
              </a:extLst>
            </p:cNvPr>
            <p:cNvSpPr/>
            <p:nvPr/>
          </p:nvSpPr>
          <p:spPr>
            <a:xfrm>
              <a:off x="1299646" y="2143271"/>
              <a:ext cx="290711" cy="318511"/>
            </a:xfrm>
            <a:custGeom>
              <a:avLst/>
              <a:gdLst>
                <a:gd name="csX0" fmla="*/ 402622 w 402621"/>
                <a:gd name="csY0" fmla="*/ 0 h 451389"/>
                <a:gd name="csX1" fmla="*/ 184023 w 402621"/>
                <a:gd name="csY1" fmla="*/ 160401 h 451389"/>
                <a:gd name="csX2" fmla="*/ 0 w 402621"/>
                <a:gd name="csY2" fmla="*/ 451390 h 45138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402621" h="451389">
                  <a:moveTo>
                    <a:pt x="402622" y="0"/>
                  </a:moveTo>
                  <a:lnTo>
                    <a:pt x="184023" y="160401"/>
                  </a:lnTo>
                  <a:lnTo>
                    <a:pt x="0" y="451390"/>
                  </a:lnTo>
                </a:path>
              </a:pathLst>
            </a:custGeom>
            <a:noFill/>
            <a:ln w="19050" cap="rnd">
              <a:solidFill>
                <a:srgbClr val="4A90E2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10" name="Freeform: Shape 38">
              <a:extLst>
                <a:ext uri="{FF2B5EF4-FFF2-40B4-BE49-F238E27FC236}">
                  <a16:creationId xmlns:a16="http://schemas.microsoft.com/office/drawing/2014/main" id="{B55FFC82-6A14-9259-8CBC-1AEA67072773}"/>
                </a:ext>
              </a:extLst>
            </p:cNvPr>
            <p:cNvSpPr/>
            <p:nvPr/>
          </p:nvSpPr>
          <p:spPr>
            <a:xfrm>
              <a:off x="1292836" y="2102204"/>
              <a:ext cx="302128" cy="383974"/>
            </a:xfrm>
            <a:custGeom>
              <a:avLst/>
              <a:gdLst>
                <a:gd name="csX0" fmla="*/ 418433 w 418433"/>
                <a:gd name="csY0" fmla="*/ 0 h 544163"/>
                <a:gd name="csX1" fmla="*/ 171450 w 418433"/>
                <a:gd name="csY1" fmla="*/ 268986 h 544163"/>
                <a:gd name="csX2" fmla="*/ 0 w 418433"/>
                <a:gd name="csY2" fmla="*/ 544163 h 5441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418433" h="544163">
                  <a:moveTo>
                    <a:pt x="418433" y="0"/>
                  </a:moveTo>
                  <a:lnTo>
                    <a:pt x="171450" y="268986"/>
                  </a:lnTo>
                  <a:lnTo>
                    <a:pt x="0" y="544163"/>
                  </a:lnTo>
                </a:path>
              </a:pathLst>
            </a:custGeom>
            <a:noFill/>
            <a:ln w="19050" cap="rnd">
              <a:solidFill>
                <a:srgbClr val="57B35A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11" name="Freeform: Shape 39">
              <a:extLst>
                <a:ext uri="{FF2B5EF4-FFF2-40B4-BE49-F238E27FC236}">
                  <a16:creationId xmlns:a16="http://schemas.microsoft.com/office/drawing/2014/main" id="{153CE6B7-EAA1-3028-2B7C-EEBA8B94D435}"/>
                </a:ext>
              </a:extLst>
            </p:cNvPr>
            <p:cNvSpPr/>
            <p:nvPr/>
          </p:nvSpPr>
          <p:spPr>
            <a:xfrm>
              <a:off x="1099785" y="1271951"/>
              <a:ext cx="4256681" cy="2397404"/>
            </a:xfrm>
            <a:custGeom>
              <a:avLst/>
              <a:gdLst>
                <a:gd name="csX0" fmla="*/ 0 w 5895308"/>
                <a:gd name="csY0" fmla="*/ 0 h 3397567"/>
                <a:gd name="csX1" fmla="*/ 0 w 5895308"/>
                <a:gd name="csY1" fmla="*/ 3397568 h 3397567"/>
                <a:gd name="csX2" fmla="*/ 5895308 w 5895308"/>
                <a:gd name="csY2" fmla="*/ 3397568 h 339756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5895308" h="3397567">
                  <a:moveTo>
                    <a:pt x="0" y="0"/>
                  </a:moveTo>
                  <a:lnTo>
                    <a:pt x="0" y="3397568"/>
                  </a:lnTo>
                  <a:lnTo>
                    <a:pt x="5895308" y="3397568"/>
                  </a:lnTo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12" name="Freeform: Shape 40">
              <a:extLst>
                <a:ext uri="{FF2B5EF4-FFF2-40B4-BE49-F238E27FC236}">
                  <a16:creationId xmlns:a16="http://schemas.microsoft.com/office/drawing/2014/main" id="{9F08D807-A6EF-EC24-8C70-1141F343B792}"/>
                </a:ext>
              </a:extLst>
            </p:cNvPr>
            <p:cNvSpPr/>
            <p:nvPr/>
          </p:nvSpPr>
          <p:spPr>
            <a:xfrm>
              <a:off x="1056664" y="1271951"/>
              <a:ext cx="43122" cy="32260"/>
            </a:xfrm>
            <a:custGeom>
              <a:avLst/>
              <a:gdLst>
                <a:gd name="csX0" fmla="*/ 0 w 78676"/>
                <a:gd name="csY0" fmla="*/ 0 h 9525"/>
                <a:gd name="csX1" fmla="*/ 78677 w 78676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78676" h="9525">
                  <a:moveTo>
                    <a:pt x="0" y="0"/>
                  </a:moveTo>
                  <a:lnTo>
                    <a:pt x="78677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13" name="Freeform: Shape 41">
              <a:extLst>
                <a:ext uri="{FF2B5EF4-FFF2-40B4-BE49-F238E27FC236}">
                  <a16:creationId xmlns:a16="http://schemas.microsoft.com/office/drawing/2014/main" id="{A3C21101-2FDC-83BA-7B05-3EF1625FDC97}"/>
                </a:ext>
              </a:extLst>
            </p:cNvPr>
            <p:cNvSpPr/>
            <p:nvPr/>
          </p:nvSpPr>
          <p:spPr>
            <a:xfrm>
              <a:off x="1056664" y="1509675"/>
              <a:ext cx="45460" cy="6721"/>
            </a:xfrm>
            <a:custGeom>
              <a:avLst/>
              <a:gdLst>
                <a:gd name="csX0" fmla="*/ 0 w 62960"/>
                <a:gd name="csY0" fmla="*/ 0 h 9525"/>
                <a:gd name="csX1" fmla="*/ 62960 w 62960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2960" h="9525">
                  <a:moveTo>
                    <a:pt x="0" y="0"/>
                  </a:moveTo>
                  <a:lnTo>
                    <a:pt x="6296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14" name="Freeform: Shape 42">
              <a:extLst>
                <a:ext uri="{FF2B5EF4-FFF2-40B4-BE49-F238E27FC236}">
                  <a16:creationId xmlns:a16="http://schemas.microsoft.com/office/drawing/2014/main" id="{22E3941E-5B85-1AD8-B99E-1582E09DA851}"/>
                </a:ext>
              </a:extLst>
            </p:cNvPr>
            <p:cNvSpPr/>
            <p:nvPr/>
          </p:nvSpPr>
          <p:spPr>
            <a:xfrm>
              <a:off x="1056664" y="1747332"/>
              <a:ext cx="45460" cy="6721"/>
            </a:xfrm>
            <a:custGeom>
              <a:avLst/>
              <a:gdLst>
                <a:gd name="csX0" fmla="*/ 0 w 62960"/>
                <a:gd name="csY0" fmla="*/ 0 h 9525"/>
                <a:gd name="csX1" fmla="*/ 62960 w 62960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2960" h="9525">
                  <a:moveTo>
                    <a:pt x="0" y="0"/>
                  </a:moveTo>
                  <a:lnTo>
                    <a:pt x="6296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15" name="Freeform: Shape 43">
              <a:extLst>
                <a:ext uri="{FF2B5EF4-FFF2-40B4-BE49-F238E27FC236}">
                  <a16:creationId xmlns:a16="http://schemas.microsoft.com/office/drawing/2014/main" id="{2E6439C2-2D36-A4A6-1506-2C34344716D7}"/>
                </a:ext>
              </a:extLst>
            </p:cNvPr>
            <p:cNvSpPr/>
            <p:nvPr/>
          </p:nvSpPr>
          <p:spPr>
            <a:xfrm>
              <a:off x="1056664" y="1984989"/>
              <a:ext cx="45460" cy="6721"/>
            </a:xfrm>
            <a:custGeom>
              <a:avLst/>
              <a:gdLst>
                <a:gd name="csX0" fmla="*/ 0 w 62960"/>
                <a:gd name="csY0" fmla="*/ 0 h 9525"/>
                <a:gd name="csX1" fmla="*/ 62960 w 62960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2960" h="9525">
                  <a:moveTo>
                    <a:pt x="0" y="0"/>
                  </a:moveTo>
                  <a:lnTo>
                    <a:pt x="6296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16" name="Freeform: Shape 44">
              <a:extLst>
                <a:ext uri="{FF2B5EF4-FFF2-40B4-BE49-F238E27FC236}">
                  <a16:creationId xmlns:a16="http://schemas.microsoft.com/office/drawing/2014/main" id="{CD33F5B9-CB41-17FB-F774-2D451A73D63E}"/>
                </a:ext>
              </a:extLst>
            </p:cNvPr>
            <p:cNvSpPr/>
            <p:nvPr/>
          </p:nvSpPr>
          <p:spPr>
            <a:xfrm>
              <a:off x="1056664" y="2222646"/>
              <a:ext cx="45460" cy="6721"/>
            </a:xfrm>
            <a:custGeom>
              <a:avLst/>
              <a:gdLst>
                <a:gd name="csX0" fmla="*/ 0 w 62960"/>
                <a:gd name="csY0" fmla="*/ 0 h 9525"/>
                <a:gd name="csX1" fmla="*/ 62960 w 62960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2960" h="9525">
                  <a:moveTo>
                    <a:pt x="0" y="0"/>
                  </a:moveTo>
                  <a:lnTo>
                    <a:pt x="6296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17" name="Freeform: Shape 45">
              <a:extLst>
                <a:ext uri="{FF2B5EF4-FFF2-40B4-BE49-F238E27FC236}">
                  <a16:creationId xmlns:a16="http://schemas.microsoft.com/office/drawing/2014/main" id="{33E94FB5-6258-6116-BEC0-775E1DF37BB6}"/>
                </a:ext>
              </a:extLst>
            </p:cNvPr>
            <p:cNvSpPr/>
            <p:nvPr/>
          </p:nvSpPr>
          <p:spPr>
            <a:xfrm>
              <a:off x="1056664" y="2460303"/>
              <a:ext cx="45460" cy="6721"/>
            </a:xfrm>
            <a:custGeom>
              <a:avLst/>
              <a:gdLst>
                <a:gd name="csX0" fmla="*/ 0 w 62960"/>
                <a:gd name="csY0" fmla="*/ 0 h 9525"/>
                <a:gd name="csX1" fmla="*/ 62960 w 62960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2960" h="9525">
                  <a:moveTo>
                    <a:pt x="0" y="0"/>
                  </a:moveTo>
                  <a:lnTo>
                    <a:pt x="6296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18" name="Freeform: Shape 46">
              <a:extLst>
                <a:ext uri="{FF2B5EF4-FFF2-40B4-BE49-F238E27FC236}">
                  <a16:creationId xmlns:a16="http://schemas.microsoft.com/office/drawing/2014/main" id="{FC1BDD21-BF3D-EFD7-CF96-47E5960F4ADD}"/>
                </a:ext>
              </a:extLst>
            </p:cNvPr>
            <p:cNvSpPr/>
            <p:nvPr/>
          </p:nvSpPr>
          <p:spPr>
            <a:xfrm>
              <a:off x="1056664" y="2697960"/>
              <a:ext cx="45460" cy="6721"/>
            </a:xfrm>
            <a:custGeom>
              <a:avLst/>
              <a:gdLst>
                <a:gd name="csX0" fmla="*/ 0 w 62960"/>
                <a:gd name="csY0" fmla="*/ 0 h 9525"/>
                <a:gd name="csX1" fmla="*/ 62960 w 62960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2960" h="9525">
                  <a:moveTo>
                    <a:pt x="0" y="0"/>
                  </a:moveTo>
                  <a:lnTo>
                    <a:pt x="6296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19" name="Freeform: Shape 47">
              <a:extLst>
                <a:ext uri="{FF2B5EF4-FFF2-40B4-BE49-F238E27FC236}">
                  <a16:creationId xmlns:a16="http://schemas.microsoft.com/office/drawing/2014/main" id="{78646CA7-C642-EB79-BABF-AC89A2624F18}"/>
                </a:ext>
              </a:extLst>
            </p:cNvPr>
            <p:cNvSpPr/>
            <p:nvPr/>
          </p:nvSpPr>
          <p:spPr>
            <a:xfrm>
              <a:off x="1056664" y="2935617"/>
              <a:ext cx="45460" cy="6721"/>
            </a:xfrm>
            <a:custGeom>
              <a:avLst/>
              <a:gdLst>
                <a:gd name="csX0" fmla="*/ 0 w 62960"/>
                <a:gd name="csY0" fmla="*/ 0 h 9525"/>
                <a:gd name="csX1" fmla="*/ 62960 w 62960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2960" h="9525">
                  <a:moveTo>
                    <a:pt x="0" y="0"/>
                  </a:moveTo>
                  <a:lnTo>
                    <a:pt x="6296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20" name="Freeform: Shape 48">
              <a:extLst>
                <a:ext uri="{FF2B5EF4-FFF2-40B4-BE49-F238E27FC236}">
                  <a16:creationId xmlns:a16="http://schemas.microsoft.com/office/drawing/2014/main" id="{63B073B6-8D04-0427-AD46-6C889C13C268}"/>
                </a:ext>
              </a:extLst>
            </p:cNvPr>
            <p:cNvSpPr/>
            <p:nvPr/>
          </p:nvSpPr>
          <p:spPr>
            <a:xfrm>
              <a:off x="1056664" y="3173341"/>
              <a:ext cx="45460" cy="6721"/>
            </a:xfrm>
            <a:custGeom>
              <a:avLst/>
              <a:gdLst>
                <a:gd name="csX0" fmla="*/ 0 w 62960"/>
                <a:gd name="csY0" fmla="*/ 0 h 9525"/>
                <a:gd name="csX1" fmla="*/ 62960 w 62960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2960" h="9525">
                  <a:moveTo>
                    <a:pt x="0" y="0"/>
                  </a:moveTo>
                  <a:lnTo>
                    <a:pt x="6296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21" name="Freeform: Shape 49">
              <a:extLst>
                <a:ext uri="{FF2B5EF4-FFF2-40B4-BE49-F238E27FC236}">
                  <a16:creationId xmlns:a16="http://schemas.microsoft.com/office/drawing/2014/main" id="{72C63E96-8A68-6FF5-8C6B-C78717898119}"/>
                </a:ext>
              </a:extLst>
            </p:cNvPr>
            <p:cNvSpPr/>
            <p:nvPr/>
          </p:nvSpPr>
          <p:spPr>
            <a:xfrm>
              <a:off x="1056664" y="3410997"/>
              <a:ext cx="45460" cy="6721"/>
            </a:xfrm>
            <a:custGeom>
              <a:avLst/>
              <a:gdLst>
                <a:gd name="csX0" fmla="*/ 0 w 62960"/>
                <a:gd name="csY0" fmla="*/ 0 h 9525"/>
                <a:gd name="csX1" fmla="*/ 62960 w 62960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2960" h="9525">
                  <a:moveTo>
                    <a:pt x="0" y="0"/>
                  </a:moveTo>
                  <a:lnTo>
                    <a:pt x="6296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22" name="Freeform: Shape 50">
              <a:extLst>
                <a:ext uri="{FF2B5EF4-FFF2-40B4-BE49-F238E27FC236}">
                  <a16:creationId xmlns:a16="http://schemas.microsoft.com/office/drawing/2014/main" id="{AC148716-8369-CFE4-BA43-481DCDF1B15D}"/>
                </a:ext>
              </a:extLst>
            </p:cNvPr>
            <p:cNvSpPr/>
            <p:nvPr/>
          </p:nvSpPr>
          <p:spPr>
            <a:xfrm>
              <a:off x="1056664" y="3648654"/>
              <a:ext cx="45460" cy="6721"/>
            </a:xfrm>
            <a:custGeom>
              <a:avLst/>
              <a:gdLst>
                <a:gd name="csX0" fmla="*/ 0 w 62960"/>
                <a:gd name="csY0" fmla="*/ 0 h 9525"/>
                <a:gd name="csX1" fmla="*/ 62960 w 62960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2960" h="9525">
                  <a:moveTo>
                    <a:pt x="0" y="0"/>
                  </a:moveTo>
                  <a:lnTo>
                    <a:pt x="6296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17F6FE84-AE6E-1900-4CF6-6E0C6A2FCD7D}"/>
                </a:ext>
              </a:extLst>
            </p:cNvPr>
            <p:cNvSpPr txBox="1"/>
            <p:nvPr/>
          </p:nvSpPr>
          <p:spPr>
            <a:xfrm>
              <a:off x="809003" y="1175345"/>
              <a:ext cx="28276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100</a:t>
              </a:r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C6FCCF45-F539-C58C-BE20-1EDA59682664}"/>
                </a:ext>
              </a:extLst>
            </p:cNvPr>
            <p:cNvSpPr txBox="1"/>
            <p:nvPr/>
          </p:nvSpPr>
          <p:spPr>
            <a:xfrm>
              <a:off x="854945" y="1413271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80</a:t>
              </a:r>
            </a:p>
          </p:txBody>
        </p:sp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928ABB29-DDBB-33A2-EA2C-91758A8A81D8}"/>
                </a:ext>
              </a:extLst>
            </p:cNvPr>
            <p:cNvSpPr txBox="1"/>
            <p:nvPr/>
          </p:nvSpPr>
          <p:spPr>
            <a:xfrm>
              <a:off x="854945" y="1651264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60</a:t>
              </a: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6A1BB390-6DAA-EA7B-C47C-082527DDC3E9}"/>
                </a:ext>
              </a:extLst>
            </p:cNvPr>
            <p:cNvSpPr txBox="1"/>
            <p:nvPr/>
          </p:nvSpPr>
          <p:spPr>
            <a:xfrm>
              <a:off x="854945" y="1889189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40</a:t>
              </a:r>
            </a:p>
          </p:txBody>
        </p:sp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51799DAB-61EE-EB33-1012-1FF7672F815E}"/>
                </a:ext>
              </a:extLst>
            </p:cNvPr>
            <p:cNvSpPr txBox="1"/>
            <p:nvPr/>
          </p:nvSpPr>
          <p:spPr>
            <a:xfrm>
              <a:off x="854945" y="2127183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20</a:t>
              </a:r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AA8DFD9D-85CF-DF51-43AC-65C49E48474E}"/>
                </a:ext>
              </a:extLst>
            </p:cNvPr>
            <p:cNvSpPr txBox="1"/>
            <p:nvPr/>
          </p:nvSpPr>
          <p:spPr>
            <a:xfrm>
              <a:off x="900818" y="2365109"/>
              <a:ext cx="18658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0</a:t>
              </a:r>
            </a:p>
          </p:txBody>
        </p:sp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97940346-8F23-3607-5001-5AB7313ECD78}"/>
                </a:ext>
              </a:extLst>
            </p:cNvPr>
            <p:cNvSpPr txBox="1"/>
            <p:nvPr/>
          </p:nvSpPr>
          <p:spPr>
            <a:xfrm>
              <a:off x="804947" y="2603101"/>
              <a:ext cx="285174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−20</a:t>
              </a:r>
            </a:p>
          </p:txBody>
        </p:sp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559AEDF9-851A-7EE1-3FFF-34369C0B81A2}"/>
                </a:ext>
              </a:extLst>
            </p:cNvPr>
            <p:cNvSpPr txBox="1"/>
            <p:nvPr/>
          </p:nvSpPr>
          <p:spPr>
            <a:xfrm>
              <a:off x="804947" y="2841027"/>
              <a:ext cx="285174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−40</a:t>
              </a:r>
            </a:p>
          </p:txBody>
        </p: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851A5AC2-007D-7934-88A6-5DD6F361A122}"/>
                </a:ext>
              </a:extLst>
            </p:cNvPr>
            <p:cNvSpPr txBox="1"/>
            <p:nvPr/>
          </p:nvSpPr>
          <p:spPr>
            <a:xfrm>
              <a:off x="804947" y="3079020"/>
              <a:ext cx="285174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−60</a:t>
              </a:r>
            </a:p>
          </p:txBody>
        </p:sp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DC15AB82-C123-2F7C-2820-D054E394E7C7}"/>
                </a:ext>
              </a:extLst>
            </p:cNvPr>
            <p:cNvSpPr txBox="1"/>
            <p:nvPr/>
          </p:nvSpPr>
          <p:spPr>
            <a:xfrm>
              <a:off x="804947" y="3317013"/>
              <a:ext cx="285174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−80</a:t>
              </a:r>
            </a:p>
          </p:txBody>
        </p:sp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01C348F2-8156-65C0-670D-206E48BF7CFA}"/>
                </a:ext>
              </a:extLst>
            </p:cNvPr>
            <p:cNvSpPr txBox="1"/>
            <p:nvPr/>
          </p:nvSpPr>
          <p:spPr>
            <a:xfrm>
              <a:off x="759074" y="3554938"/>
              <a:ext cx="333264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−100</a:t>
              </a:r>
            </a:p>
          </p:txBody>
        </p:sp>
        <p:sp>
          <p:nvSpPr>
            <p:cNvPr id="334" name="Freeform: Shape 62">
              <a:extLst>
                <a:ext uri="{FF2B5EF4-FFF2-40B4-BE49-F238E27FC236}">
                  <a16:creationId xmlns:a16="http://schemas.microsoft.com/office/drawing/2014/main" id="{D067EF2A-382E-737C-CDD7-912363041150}"/>
                </a:ext>
              </a:extLst>
            </p:cNvPr>
            <p:cNvSpPr/>
            <p:nvPr/>
          </p:nvSpPr>
          <p:spPr>
            <a:xfrm>
              <a:off x="1302672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35" name="Freeform: Shape 63">
              <a:extLst>
                <a:ext uri="{FF2B5EF4-FFF2-40B4-BE49-F238E27FC236}">
                  <a16:creationId xmlns:a16="http://schemas.microsoft.com/office/drawing/2014/main" id="{24D2EE93-BEAB-1D1D-6AC2-0BADC180EC79}"/>
                </a:ext>
              </a:extLst>
            </p:cNvPr>
            <p:cNvSpPr/>
            <p:nvPr/>
          </p:nvSpPr>
          <p:spPr>
            <a:xfrm>
              <a:off x="4903859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36" name="Freeform: Shape 64">
              <a:extLst>
                <a:ext uri="{FF2B5EF4-FFF2-40B4-BE49-F238E27FC236}">
                  <a16:creationId xmlns:a16="http://schemas.microsoft.com/office/drawing/2014/main" id="{F9A505C4-D224-1B02-CC53-D78B763B2489}"/>
                </a:ext>
              </a:extLst>
            </p:cNvPr>
            <p:cNvSpPr/>
            <p:nvPr/>
          </p:nvSpPr>
          <p:spPr>
            <a:xfrm>
              <a:off x="4604070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37" name="Freeform: Shape 65">
              <a:extLst>
                <a:ext uri="{FF2B5EF4-FFF2-40B4-BE49-F238E27FC236}">
                  <a16:creationId xmlns:a16="http://schemas.microsoft.com/office/drawing/2014/main" id="{04EDD73D-7A00-89EA-05FB-9C304A532817}"/>
                </a:ext>
              </a:extLst>
            </p:cNvPr>
            <p:cNvSpPr/>
            <p:nvPr/>
          </p:nvSpPr>
          <p:spPr>
            <a:xfrm>
              <a:off x="4304212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38" name="Freeform: Shape 66">
              <a:extLst>
                <a:ext uri="{FF2B5EF4-FFF2-40B4-BE49-F238E27FC236}">
                  <a16:creationId xmlns:a16="http://schemas.microsoft.com/office/drawing/2014/main" id="{33EE414F-E280-7D20-C241-01120940FB64}"/>
                </a:ext>
              </a:extLst>
            </p:cNvPr>
            <p:cNvSpPr/>
            <p:nvPr/>
          </p:nvSpPr>
          <p:spPr>
            <a:xfrm>
              <a:off x="4004353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39" name="Freeform: Shape 67">
              <a:extLst>
                <a:ext uri="{FF2B5EF4-FFF2-40B4-BE49-F238E27FC236}">
                  <a16:creationId xmlns:a16="http://schemas.microsoft.com/office/drawing/2014/main" id="{0E5E5D5E-254A-1276-DF07-FAE8F4AE056C}"/>
                </a:ext>
              </a:extLst>
            </p:cNvPr>
            <p:cNvSpPr/>
            <p:nvPr/>
          </p:nvSpPr>
          <p:spPr>
            <a:xfrm>
              <a:off x="3704564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40" name="Freeform: Shape 68">
              <a:extLst>
                <a:ext uri="{FF2B5EF4-FFF2-40B4-BE49-F238E27FC236}">
                  <a16:creationId xmlns:a16="http://schemas.microsoft.com/office/drawing/2014/main" id="{13CFC0F5-1D86-6BA6-3C86-EC2AD5014D91}"/>
                </a:ext>
              </a:extLst>
            </p:cNvPr>
            <p:cNvSpPr/>
            <p:nvPr/>
          </p:nvSpPr>
          <p:spPr>
            <a:xfrm>
              <a:off x="3404706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41" name="Freeform: Shape 69">
              <a:extLst>
                <a:ext uri="{FF2B5EF4-FFF2-40B4-BE49-F238E27FC236}">
                  <a16:creationId xmlns:a16="http://schemas.microsoft.com/office/drawing/2014/main" id="{EAAFB1DF-0A2E-1496-F42A-62A96C44B5DE}"/>
                </a:ext>
              </a:extLst>
            </p:cNvPr>
            <p:cNvSpPr/>
            <p:nvPr/>
          </p:nvSpPr>
          <p:spPr>
            <a:xfrm>
              <a:off x="3104847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42" name="Freeform: Shape 70">
              <a:extLst>
                <a:ext uri="{FF2B5EF4-FFF2-40B4-BE49-F238E27FC236}">
                  <a16:creationId xmlns:a16="http://schemas.microsoft.com/office/drawing/2014/main" id="{8C827BFB-0DF8-0BEE-5AA1-852216031599}"/>
                </a:ext>
              </a:extLst>
            </p:cNvPr>
            <p:cNvSpPr/>
            <p:nvPr/>
          </p:nvSpPr>
          <p:spPr>
            <a:xfrm>
              <a:off x="2805058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43" name="Freeform: Shape 71">
              <a:extLst>
                <a:ext uri="{FF2B5EF4-FFF2-40B4-BE49-F238E27FC236}">
                  <a16:creationId xmlns:a16="http://schemas.microsoft.com/office/drawing/2014/main" id="{6A95CA82-82CF-702E-DD50-666FD8B352A6}"/>
                </a:ext>
              </a:extLst>
            </p:cNvPr>
            <p:cNvSpPr/>
            <p:nvPr/>
          </p:nvSpPr>
          <p:spPr>
            <a:xfrm>
              <a:off x="2505199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44" name="Freeform: Shape 72">
              <a:extLst>
                <a:ext uri="{FF2B5EF4-FFF2-40B4-BE49-F238E27FC236}">
                  <a16:creationId xmlns:a16="http://schemas.microsoft.com/office/drawing/2014/main" id="{6C277F70-4302-14B1-2CFD-12C30A337EEA}"/>
                </a:ext>
              </a:extLst>
            </p:cNvPr>
            <p:cNvSpPr/>
            <p:nvPr/>
          </p:nvSpPr>
          <p:spPr>
            <a:xfrm>
              <a:off x="2205409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45" name="Freeform: Shape 73">
              <a:extLst>
                <a:ext uri="{FF2B5EF4-FFF2-40B4-BE49-F238E27FC236}">
                  <a16:creationId xmlns:a16="http://schemas.microsoft.com/office/drawing/2014/main" id="{AA204E6A-8421-D074-6842-97DBE5271A62}"/>
                </a:ext>
              </a:extLst>
            </p:cNvPr>
            <p:cNvSpPr/>
            <p:nvPr/>
          </p:nvSpPr>
          <p:spPr>
            <a:xfrm>
              <a:off x="1905552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46" name="Freeform: Shape 74">
              <a:extLst>
                <a:ext uri="{FF2B5EF4-FFF2-40B4-BE49-F238E27FC236}">
                  <a16:creationId xmlns:a16="http://schemas.microsoft.com/office/drawing/2014/main" id="{CA60B36F-FC9F-1138-D5BD-EA52AF598193}"/>
                </a:ext>
              </a:extLst>
            </p:cNvPr>
            <p:cNvSpPr/>
            <p:nvPr/>
          </p:nvSpPr>
          <p:spPr>
            <a:xfrm>
              <a:off x="1605693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47" name="Freeform: Shape 75">
              <a:extLst>
                <a:ext uri="{FF2B5EF4-FFF2-40B4-BE49-F238E27FC236}">
                  <a16:creationId xmlns:a16="http://schemas.microsoft.com/office/drawing/2014/main" id="{DE780C76-82C7-4CB8-99D7-0E8BBD6136F9}"/>
                </a:ext>
              </a:extLst>
            </p:cNvPr>
            <p:cNvSpPr/>
            <p:nvPr/>
          </p:nvSpPr>
          <p:spPr>
            <a:xfrm>
              <a:off x="5203717" y="3667608"/>
              <a:ext cx="6878" cy="44426"/>
            </a:xfrm>
            <a:custGeom>
              <a:avLst/>
              <a:gdLst>
                <a:gd name="csX0" fmla="*/ 0 w 9525"/>
                <a:gd name="csY0" fmla="*/ 62960 h 62960"/>
                <a:gd name="csX1" fmla="*/ 0 w 9525"/>
                <a:gd name="csY1" fmla="*/ 0 h 629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9525" h="62960">
                  <a:moveTo>
                    <a:pt x="0" y="62960"/>
                  </a:moveTo>
                  <a:lnTo>
                    <a:pt x="0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DB6433BA-09EC-8E06-304F-3D90AE985F81}"/>
                </a:ext>
              </a:extLst>
            </p:cNvPr>
            <p:cNvSpPr txBox="1"/>
            <p:nvPr/>
          </p:nvSpPr>
          <p:spPr>
            <a:xfrm>
              <a:off x="4799594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98</a:t>
              </a:r>
            </a:p>
          </p:txBody>
        </p:sp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528927AE-238E-E9F5-9BC3-F6883E1DEF1C}"/>
                </a:ext>
              </a:extLst>
            </p:cNvPr>
            <p:cNvSpPr txBox="1"/>
            <p:nvPr/>
          </p:nvSpPr>
          <p:spPr>
            <a:xfrm>
              <a:off x="4510980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90</a:t>
              </a: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1337C1D0-2772-8AEB-8773-32AEFE0AF2BE}"/>
                </a:ext>
              </a:extLst>
            </p:cNvPr>
            <p:cNvSpPr txBox="1"/>
            <p:nvPr/>
          </p:nvSpPr>
          <p:spPr>
            <a:xfrm>
              <a:off x="4196198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82</a:t>
              </a: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C22C6A3A-DE0E-21D8-087C-B45A9E8697B0}"/>
                </a:ext>
              </a:extLst>
            </p:cNvPr>
            <p:cNvSpPr txBox="1"/>
            <p:nvPr/>
          </p:nvSpPr>
          <p:spPr>
            <a:xfrm>
              <a:off x="3908924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74</a:t>
              </a: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5009624F-F35E-122F-DDCA-113A970AC7EB}"/>
                </a:ext>
              </a:extLst>
            </p:cNvPr>
            <p:cNvSpPr txBox="1"/>
            <p:nvPr/>
          </p:nvSpPr>
          <p:spPr>
            <a:xfrm>
              <a:off x="3601569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66</a:t>
              </a:r>
            </a:p>
          </p:txBody>
        </p:sp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61E0F02F-A7FB-559B-1588-EB4AF91271BD}"/>
                </a:ext>
              </a:extLst>
            </p:cNvPr>
            <p:cNvSpPr txBox="1"/>
            <p:nvPr/>
          </p:nvSpPr>
          <p:spPr>
            <a:xfrm>
              <a:off x="3305528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58</a:t>
              </a:r>
            </a:p>
          </p:txBody>
        </p:sp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DB868CDB-F536-A2EF-A1B1-C91D7BC3008D}"/>
                </a:ext>
              </a:extLst>
            </p:cNvPr>
            <p:cNvSpPr txBox="1"/>
            <p:nvPr/>
          </p:nvSpPr>
          <p:spPr>
            <a:xfrm>
              <a:off x="2998174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50</a:t>
              </a:r>
            </a:p>
          </p:txBody>
        </p:sp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A584C5DC-7F9A-E5D2-3155-C33630F73CA3}"/>
                </a:ext>
              </a:extLst>
            </p:cNvPr>
            <p:cNvSpPr txBox="1"/>
            <p:nvPr/>
          </p:nvSpPr>
          <p:spPr>
            <a:xfrm>
              <a:off x="2705812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42</a:t>
              </a:r>
            </a:p>
          </p:txBody>
        </p:sp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B8929D2F-1598-9454-11EC-636608C7C0BE}"/>
                </a:ext>
              </a:extLst>
            </p:cNvPr>
            <p:cNvSpPr txBox="1"/>
            <p:nvPr/>
          </p:nvSpPr>
          <p:spPr>
            <a:xfrm>
              <a:off x="2406022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34</a:t>
              </a: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F2FBFE49-A7F8-581E-08ED-FA08F6D66EA8}"/>
                </a:ext>
              </a:extLst>
            </p:cNvPr>
            <p:cNvSpPr txBox="1"/>
            <p:nvPr/>
          </p:nvSpPr>
          <p:spPr>
            <a:xfrm>
              <a:off x="2106163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26</a:t>
              </a:r>
            </a:p>
          </p:txBody>
        </p:sp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6DE50230-3CAC-B94D-DA8E-29304EC6A5B1}"/>
                </a:ext>
              </a:extLst>
            </p:cNvPr>
            <p:cNvSpPr txBox="1"/>
            <p:nvPr/>
          </p:nvSpPr>
          <p:spPr>
            <a:xfrm>
              <a:off x="1806375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18</a:t>
              </a:r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098E1A7A-EBF1-AC7A-4D2C-24C1C1FC8B5A}"/>
                </a:ext>
              </a:extLst>
            </p:cNvPr>
            <p:cNvSpPr txBox="1"/>
            <p:nvPr/>
          </p:nvSpPr>
          <p:spPr>
            <a:xfrm>
              <a:off x="1499020" y="3692185"/>
              <a:ext cx="23467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10</a:t>
              </a:r>
            </a:p>
          </p:txBody>
        </p:sp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925D80AB-A7C9-17F4-3511-D44212AC25B2}"/>
                </a:ext>
              </a:extLst>
            </p:cNvPr>
            <p:cNvSpPr txBox="1"/>
            <p:nvPr/>
          </p:nvSpPr>
          <p:spPr>
            <a:xfrm>
              <a:off x="5068985" y="3692185"/>
              <a:ext cx="28276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106</a:t>
              </a:r>
            </a:p>
          </p:txBody>
        </p:sp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410E3888-D7A2-901A-9856-7F4097827709}"/>
                </a:ext>
              </a:extLst>
            </p:cNvPr>
            <p:cNvSpPr txBox="1"/>
            <p:nvPr/>
          </p:nvSpPr>
          <p:spPr>
            <a:xfrm>
              <a:off x="1218382" y="3692185"/>
              <a:ext cx="186589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1</a:t>
              </a:r>
            </a:p>
          </p:txBody>
        </p:sp>
        <p:grpSp>
          <p:nvGrpSpPr>
            <p:cNvPr id="362" name="Graphic 20">
              <a:extLst>
                <a:ext uri="{FF2B5EF4-FFF2-40B4-BE49-F238E27FC236}">
                  <a16:creationId xmlns:a16="http://schemas.microsoft.com/office/drawing/2014/main" id="{30234C6C-AAF7-846E-A4C2-CB6C5D60B7B9}"/>
                </a:ext>
              </a:extLst>
            </p:cNvPr>
            <p:cNvGrpSpPr/>
            <p:nvPr/>
          </p:nvGrpSpPr>
          <p:grpSpPr>
            <a:xfrm>
              <a:off x="1071676" y="2460303"/>
              <a:ext cx="4268785" cy="6721"/>
              <a:chOff x="1214890" y="3477953"/>
              <a:chExt cx="5912072" cy="9525"/>
            </a:xfrm>
          </p:grpSpPr>
          <p:sp>
            <p:nvSpPr>
              <p:cNvPr id="513" name="Freeform: Shape 92">
                <a:extLst>
                  <a:ext uri="{FF2B5EF4-FFF2-40B4-BE49-F238E27FC236}">
                    <a16:creationId xmlns:a16="http://schemas.microsoft.com/office/drawing/2014/main" id="{A6D6A668-D0ED-E62A-8684-2C65B7ACAACB}"/>
                  </a:ext>
                </a:extLst>
              </p:cNvPr>
              <p:cNvSpPr/>
              <p:nvPr/>
            </p:nvSpPr>
            <p:spPr>
              <a:xfrm>
                <a:off x="1214890" y="3477953"/>
                <a:ext cx="19050" cy="9525"/>
              </a:xfrm>
              <a:custGeom>
                <a:avLst/>
                <a:gdLst>
                  <a:gd name="csX0" fmla="*/ 0 w 19050"/>
                  <a:gd name="csY0" fmla="*/ 0 h 9525"/>
                  <a:gd name="csX1" fmla="*/ 19050 w 1905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9050" h="9525">
                    <a:moveTo>
                      <a:pt x="0" y="0"/>
                    </a:moveTo>
                    <a:lnTo>
                      <a:pt x="19050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ysDot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14" name="Freeform: Shape 93">
                <a:extLst>
                  <a:ext uri="{FF2B5EF4-FFF2-40B4-BE49-F238E27FC236}">
                    <a16:creationId xmlns:a16="http://schemas.microsoft.com/office/drawing/2014/main" id="{94644B7F-52A8-D962-4D58-A54211DAC124}"/>
                  </a:ext>
                </a:extLst>
              </p:cNvPr>
              <p:cNvSpPr/>
              <p:nvPr/>
            </p:nvSpPr>
            <p:spPr>
              <a:xfrm>
                <a:off x="1271754" y="3477953"/>
                <a:ext cx="5817203" cy="9525"/>
              </a:xfrm>
              <a:custGeom>
                <a:avLst/>
                <a:gdLst>
                  <a:gd name="csX0" fmla="*/ 0 w 5817203"/>
                  <a:gd name="csY0" fmla="*/ 0 h 9525"/>
                  <a:gd name="csX1" fmla="*/ 5817203 w 5817203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817203" h="9525">
                    <a:moveTo>
                      <a:pt x="0" y="0"/>
                    </a:moveTo>
                    <a:lnTo>
                      <a:pt x="5817203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ysDot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15" name="Freeform: Shape 94">
                <a:extLst>
                  <a:ext uri="{FF2B5EF4-FFF2-40B4-BE49-F238E27FC236}">
                    <a16:creationId xmlns:a16="http://schemas.microsoft.com/office/drawing/2014/main" id="{6FE87885-F840-80A1-514E-D61D0FFED607}"/>
                  </a:ext>
                </a:extLst>
              </p:cNvPr>
              <p:cNvSpPr/>
              <p:nvPr/>
            </p:nvSpPr>
            <p:spPr>
              <a:xfrm>
                <a:off x="7107912" y="3477953"/>
                <a:ext cx="19050" cy="9525"/>
              </a:xfrm>
              <a:custGeom>
                <a:avLst/>
                <a:gdLst>
                  <a:gd name="csX0" fmla="*/ 0 w 19050"/>
                  <a:gd name="csY0" fmla="*/ 0 h 9525"/>
                  <a:gd name="csX1" fmla="*/ 19050 w 1905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9050" h="9525">
                    <a:moveTo>
                      <a:pt x="0" y="0"/>
                    </a:moveTo>
                    <a:lnTo>
                      <a:pt x="19050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ysDot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63" name="Graphic 20">
              <a:extLst>
                <a:ext uri="{FF2B5EF4-FFF2-40B4-BE49-F238E27FC236}">
                  <a16:creationId xmlns:a16="http://schemas.microsoft.com/office/drawing/2014/main" id="{9763DC14-7702-8493-F0F2-C686E36F9222}"/>
                </a:ext>
              </a:extLst>
            </p:cNvPr>
            <p:cNvGrpSpPr/>
            <p:nvPr/>
          </p:nvGrpSpPr>
          <p:grpSpPr>
            <a:xfrm>
              <a:off x="1100542" y="2819947"/>
              <a:ext cx="4268785" cy="6721"/>
              <a:chOff x="1214890" y="3987636"/>
              <a:chExt cx="5912072" cy="9525"/>
            </a:xfrm>
          </p:grpSpPr>
          <p:sp>
            <p:nvSpPr>
              <p:cNvPr id="510" name="Freeform: Shape 96">
                <a:extLst>
                  <a:ext uri="{FF2B5EF4-FFF2-40B4-BE49-F238E27FC236}">
                    <a16:creationId xmlns:a16="http://schemas.microsoft.com/office/drawing/2014/main" id="{DFD32F1A-4ED1-D221-BC8B-73D331F2EC32}"/>
                  </a:ext>
                </a:extLst>
              </p:cNvPr>
              <p:cNvSpPr/>
              <p:nvPr/>
            </p:nvSpPr>
            <p:spPr>
              <a:xfrm>
                <a:off x="1214890" y="3987636"/>
                <a:ext cx="19050" cy="9525"/>
              </a:xfrm>
              <a:custGeom>
                <a:avLst/>
                <a:gdLst>
                  <a:gd name="csX0" fmla="*/ 0 w 19050"/>
                  <a:gd name="csY0" fmla="*/ 0 h 9525"/>
                  <a:gd name="csX1" fmla="*/ 19050 w 1905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9050" h="9525">
                    <a:moveTo>
                      <a:pt x="0" y="0"/>
                    </a:moveTo>
                    <a:lnTo>
                      <a:pt x="19050" y="0"/>
                    </a:lnTo>
                  </a:path>
                </a:pathLst>
              </a:custGeom>
              <a:ln w="9525" cap="flat">
                <a:solidFill>
                  <a:schemeClr val="bg1">
                    <a:lumMod val="65000"/>
                  </a:schemeClr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11" name="Freeform: Shape 97">
                <a:extLst>
                  <a:ext uri="{FF2B5EF4-FFF2-40B4-BE49-F238E27FC236}">
                    <a16:creationId xmlns:a16="http://schemas.microsoft.com/office/drawing/2014/main" id="{DB6B1480-9729-2BDB-DD68-7E5CF8F2FBEA}"/>
                  </a:ext>
                </a:extLst>
              </p:cNvPr>
              <p:cNvSpPr/>
              <p:nvPr/>
            </p:nvSpPr>
            <p:spPr>
              <a:xfrm>
                <a:off x="1271754" y="3987636"/>
                <a:ext cx="5817203" cy="9525"/>
              </a:xfrm>
              <a:custGeom>
                <a:avLst/>
                <a:gdLst>
                  <a:gd name="csX0" fmla="*/ 0 w 5817203"/>
                  <a:gd name="csY0" fmla="*/ 0 h 9525"/>
                  <a:gd name="csX1" fmla="*/ 5817203 w 5817203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817203" h="9525">
                    <a:moveTo>
                      <a:pt x="0" y="0"/>
                    </a:moveTo>
                    <a:lnTo>
                      <a:pt x="5817203" y="0"/>
                    </a:lnTo>
                  </a:path>
                </a:pathLst>
              </a:custGeom>
              <a:ln w="9525" cap="flat">
                <a:solidFill>
                  <a:schemeClr val="bg1">
                    <a:lumMod val="65000"/>
                  </a:schemeClr>
                </a:solidFill>
                <a:custDash>
                  <a:ds d="298500" sp="298500"/>
                </a:custDash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12" name="Freeform: Shape 98">
                <a:extLst>
                  <a:ext uri="{FF2B5EF4-FFF2-40B4-BE49-F238E27FC236}">
                    <a16:creationId xmlns:a16="http://schemas.microsoft.com/office/drawing/2014/main" id="{7CE07E11-0976-AD98-D982-6FF7D7F9CF61}"/>
                  </a:ext>
                </a:extLst>
              </p:cNvPr>
              <p:cNvSpPr/>
              <p:nvPr/>
            </p:nvSpPr>
            <p:spPr>
              <a:xfrm>
                <a:off x="7107912" y="3987636"/>
                <a:ext cx="19050" cy="9525"/>
              </a:xfrm>
              <a:custGeom>
                <a:avLst/>
                <a:gdLst>
                  <a:gd name="csX0" fmla="*/ 0 w 19050"/>
                  <a:gd name="csY0" fmla="*/ 0 h 9525"/>
                  <a:gd name="csX1" fmla="*/ 19050 w 1905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9050" h="9525">
                    <a:moveTo>
                      <a:pt x="0" y="0"/>
                    </a:moveTo>
                    <a:lnTo>
                      <a:pt x="19050" y="0"/>
                    </a:lnTo>
                  </a:path>
                </a:pathLst>
              </a:custGeom>
              <a:ln w="9525" cap="flat">
                <a:solidFill>
                  <a:schemeClr val="bg1">
                    <a:lumMod val="65000"/>
                  </a:schemeClr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364" name="Freeform: Shape 99">
              <a:extLst>
                <a:ext uri="{FF2B5EF4-FFF2-40B4-BE49-F238E27FC236}">
                  <a16:creationId xmlns:a16="http://schemas.microsoft.com/office/drawing/2014/main" id="{9A300CA8-649D-5D99-CD6A-5DA2814DB565}"/>
                </a:ext>
              </a:extLst>
            </p:cNvPr>
            <p:cNvSpPr/>
            <p:nvPr/>
          </p:nvSpPr>
          <p:spPr>
            <a:xfrm>
              <a:off x="4594707" y="1562901"/>
              <a:ext cx="148416" cy="6721"/>
            </a:xfrm>
            <a:custGeom>
              <a:avLst/>
              <a:gdLst>
                <a:gd name="csX0" fmla="*/ 0 w 205549"/>
                <a:gd name="csY0" fmla="*/ 0 h 9525"/>
                <a:gd name="csX1" fmla="*/ 205549 w 205549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5549" h="9525">
                  <a:moveTo>
                    <a:pt x="0" y="0"/>
                  </a:moveTo>
                  <a:lnTo>
                    <a:pt x="205549" y="0"/>
                  </a:lnTo>
                </a:path>
              </a:pathLst>
            </a:custGeom>
            <a:ln w="19050" cap="rnd">
              <a:solidFill>
                <a:srgbClr val="1F9EB7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12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65" name="Freeform: Shape 100">
              <a:extLst>
                <a:ext uri="{FF2B5EF4-FFF2-40B4-BE49-F238E27FC236}">
                  <a16:creationId xmlns:a16="http://schemas.microsoft.com/office/drawing/2014/main" id="{C4782286-0F77-0C7C-E83B-B36404B40991}"/>
                </a:ext>
              </a:extLst>
            </p:cNvPr>
            <p:cNvSpPr/>
            <p:nvPr/>
          </p:nvSpPr>
          <p:spPr>
            <a:xfrm>
              <a:off x="4594707" y="1709477"/>
              <a:ext cx="148416" cy="6721"/>
            </a:xfrm>
            <a:custGeom>
              <a:avLst/>
              <a:gdLst>
                <a:gd name="csX0" fmla="*/ 0 w 205549"/>
                <a:gd name="csY0" fmla="*/ 0 h 9525"/>
                <a:gd name="csX1" fmla="*/ 205549 w 205549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5549" h="9525">
                  <a:moveTo>
                    <a:pt x="0" y="0"/>
                  </a:moveTo>
                  <a:lnTo>
                    <a:pt x="205549" y="0"/>
                  </a:lnTo>
                </a:path>
              </a:pathLst>
            </a:custGeom>
            <a:ln w="19050" cap="rnd">
              <a:solidFill>
                <a:srgbClr val="4A90E2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12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66" name="Freeform: Shape 101">
              <a:extLst>
                <a:ext uri="{FF2B5EF4-FFF2-40B4-BE49-F238E27FC236}">
                  <a16:creationId xmlns:a16="http://schemas.microsoft.com/office/drawing/2014/main" id="{178DC92D-C0C9-B470-9D7D-B2D5CED3119B}"/>
                </a:ext>
              </a:extLst>
            </p:cNvPr>
            <p:cNvSpPr/>
            <p:nvPr/>
          </p:nvSpPr>
          <p:spPr>
            <a:xfrm>
              <a:off x="4594707" y="1846087"/>
              <a:ext cx="148416" cy="6721"/>
            </a:xfrm>
            <a:custGeom>
              <a:avLst/>
              <a:gdLst>
                <a:gd name="csX0" fmla="*/ 0 w 205549"/>
                <a:gd name="csY0" fmla="*/ 0 h 9525"/>
                <a:gd name="csX1" fmla="*/ 205549 w 205549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5549" h="9525">
                  <a:moveTo>
                    <a:pt x="0" y="0"/>
                  </a:moveTo>
                  <a:lnTo>
                    <a:pt x="205549" y="0"/>
                  </a:lnTo>
                </a:path>
              </a:pathLst>
            </a:custGeom>
            <a:ln w="19050" cap="rnd">
              <a:solidFill>
                <a:srgbClr val="57B35A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12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67" name="Freeform: Shape 102">
              <a:extLst>
                <a:ext uri="{FF2B5EF4-FFF2-40B4-BE49-F238E27FC236}">
                  <a16:creationId xmlns:a16="http://schemas.microsoft.com/office/drawing/2014/main" id="{B7BA75BC-C693-0669-E55F-CAD89BC8242C}"/>
                </a:ext>
              </a:extLst>
            </p:cNvPr>
            <p:cNvSpPr/>
            <p:nvPr/>
          </p:nvSpPr>
          <p:spPr>
            <a:xfrm>
              <a:off x="4594707" y="1979374"/>
              <a:ext cx="148416" cy="6721"/>
            </a:xfrm>
            <a:custGeom>
              <a:avLst/>
              <a:gdLst>
                <a:gd name="csX0" fmla="*/ 0 w 205549"/>
                <a:gd name="csY0" fmla="*/ 0 h 9525"/>
                <a:gd name="csX1" fmla="*/ 205549 w 205549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5549" h="9525">
                  <a:moveTo>
                    <a:pt x="0" y="0"/>
                  </a:moveTo>
                  <a:lnTo>
                    <a:pt x="205549" y="0"/>
                  </a:lnTo>
                </a:path>
              </a:pathLst>
            </a:custGeom>
            <a:ln w="19050" cap="rnd">
              <a:solidFill>
                <a:srgbClr val="E66A32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12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68" name="Freeform: Shape 103">
              <a:extLst>
                <a:ext uri="{FF2B5EF4-FFF2-40B4-BE49-F238E27FC236}">
                  <a16:creationId xmlns:a16="http://schemas.microsoft.com/office/drawing/2014/main" id="{6E28F61A-4BB2-C66A-CD33-E2791895D83A}"/>
                </a:ext>
              </a:extLst>
            </p:cNvPr>
            <p:cNvSpPr/>
            <p:nvPr/>
          </p:nvSpPr>
          <p:spPr>
            <a:xfrm>
              <a:off x="4594707" y="2115985"/>
              <a:ext cx="148416" cy="6721"/>
            </a:xfrm>
            <a:custGeom>
              <a:avLst/>
              <a:gdLst>
                <a:gd name="csX0" fmla="*/ 0 w 205549"/>
                <a:gd name="csY0" fmla="*/ 0 h 9525"/>
                <a:gd name="csX1" fmla="*/ 205549 w 205549"/>
                <a:gd name="csY1" fmla="*/ 0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205549" h="9525">
                  <a:moveTo>
                    <a:pt x="0" y="0"/>
                  </a:moveTo>
                  <a:lnTo>
                    <a:pt x="205549" y="0"/>
                  </a:lnTo>
                </a:path>
              </a:pathLst>
            </a:custGeom>
            <a:ln w="19050" cap="rnd">
              <a:solidFill>
                <a:srgbClr val="9864C8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 sz="12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A617FDAF-644A-D87A-D387-C2FB53EB6C56}"/>
                </a:ext>
              </a:extLst>
            </p:cNvPr>
            <p:cNvSpPr txBox="1"/>
            <p:nvPr/>
          </p:nvSpPr>
          <p:spPr>
            <a:xfrm>
              <a:off x="4483577" y="1292867"/>
              <a:ext cx="708367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 b="1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Dose level</a:t>
              </a:r>
            </a:p>
          </p:txBody>
        </p:sp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A512CB31-7C0D-8966-D0C4-B6E1EE8ADE0A}"/>
                </a:ext>
              </a:extLst>
            </p:cNvPr>
            <p:cNvSpPr txBox="1"/>
            <p:nvPr/>
          </p:nvSpPr>
          <p:spPr>
            <a:xfrm>
              <a:off x="4723533" y="1455801"/>
              <a:ext cx="810559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2000 mg BID</a:t>
              </a:r>
            </a:p>
          </p:txBody>
        </p: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362E4E6A-2A3B-AE89-4CFE-9A899E89346B}"/>
                </a:ext>
              </a:extLst>
            </p:cNvPr>
            <p:cNvSpPr txBox="1"/>
            <p:nvPr/>
          </p:nvSpPr>
          <p:spPr>
            <a:xfrm>
              <a:off x="4723533" y="2004668"/>
              <a:ext cx="746839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250 mg BID</a:t>
              </a:r>
            </a:p>
          </p:txBody>
        </p:sp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405487DB-7BA1-8779-C415-76501505F5CF}"/>
                </a:ext>
              </a:extLst>
            </p:cNvPr>
            <p:cNvSpPr txBox="1"/>
            <p:nvPr/>
          </p:nvSpPr>
          <p:spPr>
            <a:xfrm>
              <a:off x="4723533" y="1867451"/>
              <a:ext cx="746839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500 mg BID</a:t>
              </a:r>
            </a:p>
          </p:txBody>
        </p:sp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03F062F2-82C5-8743-EAC4-AD9C71750F2F}"/>
                </a:ext>
              </a:extLst>
            </p:cNvPr>
            <p:cNvSpPr txBox="1"/>
            <p:nvPr/>
          </p:nvSpPr>
          <p:spPr>
            <a:xfrm>
              <a:off x="4723534" y="1730234"/>
              <a:ext cx="810559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1000 mg BID</a:t>
              </a:r>
            </a:p>
          </p:txBody>
        </p:sp>
        <p:sp>
          <p:nvSpPr>
            <p:cNvPr id="374" name="Freeform: Shape 200">
              <a:extLst>
                <a:ext uri="{FF2B5EF4-FFF2-40B4-BE49-F238E27FC236}">
                  <a16:creationId xmlns:a16="http://schemas.microsoft.com/office/drawing/2014/main" id="{82ECB2FF-3327-370E-E4FE-D35532AAA5E3}"/>
                </a:ext>
              </a:extLst>
            </p:cNvPr>
            <p:cNvSpPr/>
            <p:nvPr/>
          </p:nvSpPr>
          <p:spPr>
            <a:xfrm rot="18900000">
              <a:off x="1575665" y="1778081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4"/>
                  </a:lnTo>
                  <a:lnTo>
                    <a:pt x="0" y="661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75" name="Freeform: Shape 201">
              <a:extLst>
                <a:ext uri="{FF2B5EF4-FFF2-40B4-BE49-F238E27FC236}">
                  <a16:creationId xmlns:a16="http://schemas.microsoft.com/office/drawing/2014/main" id="{329F28EC-643B-8F38-6AD3-9A768B834900}"/>
                </a:ext>
              </a:extLst>
            </p:cNvPr>
            <p:cNvSpPr/>
            <p:nvPr/>
          </p:nvSpPr>
          <p:spPr>
            <a:xfrm rot="18900000">
              <a:off x="1576736" y="2370809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4"/>
                  </a:lnTo>
                  <a:lnTo>
                    <a:pt x="0" y="661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76" name="Freeform: Shape 202">
              <a:extLst>
                <a:ext uri="{FF2B5EF4-FFF2-40B4-BE49-F238E27FC236}">
                  <a16:creationId xmlns:a16="http://schemas.microsoft.com/office/drawing/2014/main" id="{CDEB5D58-56E7-9CB7-07D0-863257CDA928}"/>
                </a:ext>
              </a:extLst>
            </p:cNvPr>
            <p:cNvSpPr/>
            <p:nvPr/>
          </p:nvSpPr>
          <p:spPr>
            <a:xfrm rot="18900000">
              <a:off x="2176479" y="2754813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4"/>
                  </a:lnTo>
                  <a:lnTo>
                    <a:pt x="0" y="661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77" name="Freeform: Shape 203">
              <a:extLst>
                <a:ext uri="{FF2B5EF4-FFF2-40B4-BE49-F238E27FC236}">
                  <a16:creationId xmlns:a16="http://schemas.microsoft.com/office/drawing/2014/main" id="{35F19D31-071B-5F03-E8B0-CFBC761CD2C9}"/>
                </a:ext>
              </a:extLst>
            </p:cNvPr>
            <p:cNvSpPr/>
            <p:nvPr/>
          </p:nvSpPr>
          <p:spPr>
            <a:xfrm rot="18900000">
              <a:off x="2475134" y="2962332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3 w 66103"/>
                <a:gd name="csY1" fmla="*/ 0 h 66103"/>
                <a:gd name="csX2" fmla="*/ 66103 w 66103"/>
                <a:gd name="csY2" fmla="*/ 66103 h 66103"/>
                <a:gd name="csX3" fmla="*/ 0 w 66103"/>
                <a:gd name="csY3" fmla="*/ 66103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3" y="0"/>
                  </a:lnTo>
                  <a:lnTo>
                    <a:pt x="66103" y="66103"/>
                  </a:lnTo>
                  <a:lnTo>
                    <a:pt x="0" y="6610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78" name="Freeform: Shape 204">
              <a:extLst>
                <a:ext uri="{FF2B5EF4-FFF2-40B4-BE49-F238E27FC236}">
                  <a16:creationId xmlns:a16="http://schemas.microsoft.com/office/drawing/2014/main" id="{1C49D97D-9B4E-DDC0-9B50-344A90170292}"/>
                </a:ext>
              </a:extLst>
            </p:cNvPr>
            <p:cNvSpPr/>
            <p:nvPr/>
          </p:nvSpPr>
          <p:spPr>
            <a:xfrm rot="18900000">
              <a:off x="2776069" y="2984514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4"/>
                  </a:lnTo>
                  <a:lnTo>
                    <a:pt x="0" y="661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79" name="Freeform: Shape 205">
              <a:extLst>
                <a:ext uri="{FF2B5EF4-FFF2-40B4-BE49-F238E27FC236}">
                  <a16:creationId xmlns:a16="http://schemas.microsoft.com/office/drawing/2014/main" id="{576FAEB4-6531-0C4B-1267-F3FB41554905}"/>
                </a:ext>
              </a:extLst>
            </p:cNvPr>
            <p:cNvSpPr/>
            <p:nvPr/>
          </p:nvSpPr>
          <p:spPr>
            <a:xfrm rot="18900000">
              <a:off x="3078221" y="3012253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3 h 66103"/>
                <a:gd name="csX3" fmla="*/ 0 w 66103"/>
                <a:gd name="csY3" fmla="*/ 66103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3"/>
                  </a:lnTo>
                  <a:lnTo>
                    <a:pt x="0" y="6610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80" name="Freeform: Shape 206">
              <a:extLst>
                <a:ext uri="{FF2B5EF4-FFF2-40B4-BE49-F238E27FC236}">
                  <a16:creationId xmlns:a16="http://schemas.microsoft.com/office/drawing/2014/main" id="{0554542F-CF50-5808-E803-798E338B4B15}"/>
                </a:ext>
              </a:extLst>
            </p:cNvPr>
            <p:cNvSpPr/>
            <p:nvPr/>
          </p:nvSpPr>
          <p:spPr>
            <a:xfrm rot="18900000">
              <a:off x="3381425" y="3052202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3 w 66103"/>
                <a:gd name="csY1" fmla="*/ 0 h 66103"/>
                <a:gd name="csX2" fmla="*/ 66103 w 66103"/>
                <a:gd name="csY2" fmla="*/ 66103 h 66103"/>
                <a:gd name="csX3" fmla="*/ 0 w 66103"/>
                <a:gd name="csY3" fmla="*/ 66103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3" y="0"/>
                  </a:lnTo>
                  <a:lnTo>
                    <a:pt x="66103" y="66103"/>
                  </a:lnTo>
                  <a:lnTo>
                    <a:pt x="0" y="6610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81" name="Freeform: Shape 207">
              <a:extLst>
                <a:ext uri="{FF2B5EF4-FFF2-40B4-BE49-F238E27FC236}">
                  <a16:creationId xmlns:a16="http://schemas.microsoft.com/office/drawing/2014/main" id="{D1BE5869-4E85-1ED0-E679-62657D7BB8A3}"/>
                </a:ext>
              </a:extLst>
            </p:cNvPr>
            <p:cNvSpPr/>
            <p:nvPr/>
          </p:nvSpPr>
          <p:spPr>
            <a:xfrm rot="18900000">
              <a:off x="3717611" y="3208703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4"/>
                  </a:lnTo>
                  <a:lnTo>
                    <a:pt x="0" y="661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82" name="Freeform: Shape 208">
              <a:extLst>
                <a:ext uri="{FF2B5EF4-FFF2-40B4-BE49-F238E27FC236}">
                  <a16:creationId xmlns:a16="http://schemas.microsoft.com/office/drawing/2014/main" id="{AE2900CE-4C61-F309-EF0A-1261A792A8B1}"/>
                </a:ext>
              </a:extLst>
            </p:cNvPr>
            <p:cNvSpPr/>
            <p:nvPr/>
          </p:nvSpPr>
          <p:spPr>
            <a:xfrm rot="18900000">
              <a:off x="3942480" y="3624977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3 h 66103"/>
                <a:gd name="csX3" fmla="*/ 0 w 66103"/>
                <a:gd name="csY3" fmla="*/ 66103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3"/>
                  </a:lnTo>
                  <a:lnTo>
                    <a:pt x="0" y="6610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83" name="Freeform: Shape 209">
              <a:extLst>
                <a:ext uri="{FF2B5EF4-FFF2-40B4-BE49-F238E27FC236}">
                  <a16:creationId xmlns:a16="http://schemas.microsoft.com/office/drawing/2014/main" id="{0D72CF4E-1D2A-AF76-8AAF-388C543E6A6A}"/>
                </a:ext>
              </a:extLst>
            </p:cNvPr>
            <p:cNvSpPr/>
            <p:nvPr/>
          </p:nvSpPr>
          <p:spPr>
            <a:xfrm rot="18900000">
              <a:off x="4243461" y="3626073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4"/>
                  </a:lnTo>
                  <a:lnTo>
                    <a:pt x="0" y="661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84" name="Freeform: Shape 210">
              <a:extLst>
                <a:ext uri="{FF2B5EF4-FFF2-40B4-BE49-F238E27FC236}">
                  <a16:creationId xmlns:a16="http://schemas.microsoft.com/office/drawing/2014/main" id="{A99451AF-EB5F-4908-7047-F11393D992D0}"/>
                </a:ext>
              </a:extLst>
            </p:cNvPr>
            <p:cNvSpPr/>
            <p:nvPr/>
          </p:nvSpPr>
          <p:spPr>
            <a:xfrm rot="18900000">
              <a:off x="4545539" y="3623860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4"/>
                  </a:lnTo>
                  <a:lnTo>
                    <a:pt x="0" y="661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85" name="Freeform: Shape 211">
              <a:extLst>
                <a:ext uri="{FF2B5EF4-FFF2-40B4-BE49-F238E27FC236}">
                  <a16:creationId xmlns:a16="http://schemas.microsoft.com/office/drawing/2014/main" id="{C91D46E7-F4E8-9FD7-99E9-381AF615F3FF}"/>
                </a:ext>
              </a:extLst>
            </p:cNvPr>
            <p:cNvSpPr/>
            <p:nvPr/>
          </p:nvSpPr>
          <p:spPr>
            <a:xfrm rot="18900000">
              <a:off x="4918121" y="3624976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3 w 66103"/>
                <a:gd name="csY1" fmla="*/ 0 h 66103"/>
                <a:gd name="csX2" fmla="*/ 66103 w 66103"/>
                <a:gd name="csY2" fmla="*/ 66103 h 66103"/>
                <a:gd name="csX3" fmla="*/ 0 w 66103"/>
                <a:gd name="csY3" fmla="*/ 66103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3" y="0"/>
                  </a:lnTo>
                  <a:lnTo>
                    <a:pt x="66103" y="66103"/>
                  </a:lnTo>
                  <a:lnTo>
                    <a:pt x="0" y="6610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86" name="Freeform: Shape 212">
              <a:extLst>
                <a:ext uri="{FF2B5EF4-FFF2-40B4-BE49-F238E27FC236}">
                  <a16:creationId xmlns:a16="http://schemas.microsoft.com/office/drawing/2014/main" id="{B742AA57-630D-3F28-1527-B0AC3FD64F15}"/>
                </a:ext>
              </a:extLst>
            </p:cNvPr>
            <p:cNvSpPr/>
            <p:nvPr/>
          </p:nvSpPr>
          <p:spPr>
            <a:xfrm rot="18900000">
              <a:off x="1275761" y="2438447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4"/>
                  </a:lnTo>
                  <a:lnTo>
                    <a:pt x="0" y="661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grpSp>
          <p:nvGrpSpPr>
            <p:cNvPr id="387" name="Graphic 20">
              <a:extLst>
                <a:ext uri="{FF2B5EF4-FFF2-40B4-BE49-F238E27FC236}">
                  <a16:creationId xmlns:a16="http://schemas.microsoft.com/office/drawing/2014/main" id="{56C5C445-3D4B-2985-E542-76D4FCD5623E}"/>
                </a:ext>
              </a:extLst>
            </p:cNvPr>
            <p:cNvGrpSpPr/>
            <p:nvPr/>
          </p:nvGrpSpPr>
          <p:grpSpPr>
            <a:xfrm>
              <a:off x="2168477" y="2836952"/>
              <a:ext cx="65886" cy="64388"/>
              <a:chOff x="2693932" y="4011734"/>
              <a:chExt cx="91249" cy="91249"/>
            </a:xfrm>
            <a:noFill/>
          </p:grpSpPr>
          <p:sp>
            <p:nvSpPr>
              <p:cNvPr id="507" name="Freeform: Shape 214">
                <a:extLst>
                  <a:ext uri="{FF2B5EF4-FFF2-40B4-BE49-F238E27FC236}">
                    <a16:creationId xmlns:a16="http://schemas.microsoft.com/office/drawing/2014/main" id="{8DBF7910-23A9-2F22-E31F-C45441D59A58}"/>
                  </a:ext>
                </a:extLst>
              </p:cNvPr>
              <p:cNvSpPr/>
              <p:nvPr/>
            </p:nvSpPr>
            <p:spPr>
              <a:xfrm>
                <a:off x="2697075" y="4014877"/>
                <a:ext cx="84963" cy="84962"/>
              </a:xfrm>
              <a:custGeom>
                <a:avLst/>
                <a:gdLst>
                  <a:gd name="csX0" fmla="*/ 84963 w 84963"/>
                  <a:gd name="csY0" fmla="*/ 42482 h 84962"/>
                  <a:gd name="csX1" fmla="*/ 42481 w 84963"/>
                  <a:gd name="csY1" fmla="*/ 84963 h 84962"/>
                  <a:gd name="csX2" fmla="*/ 0 w 84963"/>
                  <a:gd name="csY2" fmla="*/ 42482 h 84962"/>
                  <a:gd name="csX3" fmla="*/ 42481 w 84963"/>
                  <a:gd name="csY3" fmla="*/ 0 h 84962"/>
                  <a:gd name="csX4" fmla="*/ 84963 w 84963"/>
                  <a:gd name="csY4" fmla="*/ 42482 h 8496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84963" h="84962">
                    <a:moveTo>
                      <a:pt x="84963" y="42482"/>
                    </a:moveTo>
                    <a:cubicBezTo>
                      <a:pt x="84963" y="65943"/>
                      <a:pt x="65943" y="84963"/>
                      <a:pt x="42481" y="84963"/>
                    </a:cubicBezTo>
                    <a:cubicBezTo>
                      <a:pt x="19019" y="84963"/>
                      <a:pt x="0" y="65943"/>
                      <a:pt x="0" y="42482"/>
                    </a:cubicBezTo>
                    <a:cubicBezTo>
                      <a:pt x="0" y="19020"/>
                      <a:pt x="19019" y="0"/>
                      <a:pt x="42481" y="0"/>
                    </a:cubicBezTo>
                    <a:cubicBezTo>
                      <a:pt x="65943" y="0"/>
                      <a:pt x="84963" y="19020"/>
                      <a:pt x="84963" y="42482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08" name="Freeform: Shape 215">
                <a:extLst>
                  <a:ext uri="{FF2B5EF4-FFF2-40B4-BE49-F238E27FC236}">
                    <a16:creationId xmlns:a16="http://schemas.microsoft.com/office/drawing/2014/main" id="{FBED4BEB-8E03-9B31-6FD7-A363F61AF234}"/>
                  </a:ext>
                </a:extLst>
              </p:cNvPr>
              <p:cNvSpPr/>
              <p:nvPr/>
            </p:nvSpPr>
            <p:spPr>
              <a:xfrm>
                <a:off x="2739557" y="4011734"/>
                <a:ext cx="9525" cy="91249"/>
              </a:xfrm>
              <a:custGeom>
                <a:avLst/>
                <a:gdLst>
                  <a:gd name="csX0" fmla="*/ 0 w 9525"/>
                  <a:gd name="csY0" fmla="*/ 0 h 91249"/>
                  <a:gd name="csX1" fmla="*/ 0 w 9525"/>
                  <a:gd name="csY1" fmla="*/ 91250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91249">
                    <a:moveTo>
                      <a:pt x="0" y="0"/>
                    </a:moveTo>
                    <a:lnTo>
                      <a:pt x="0" y="9125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09" name="Freeform: Shape 216">
                <a:extLst>
                  <a:ext uri="{FF2B5EF4-FFF2-40B4-BE49-F238E27FC236}">
                    <a16:creationId xmlns:a16="http://schemas.microsoft.com/office/drawing/2014/main" id="{08EDFA77-AFD2-9267-CB1F-B3B10816B804}"/>
                  </a:ext>
                </a:extLst>
              </p:cNvPr>
              <p:cNvSpPr/>
              <p:nvPr/>
            </p:nvSpPr>
            <p:spPr>
              <a:xfrm>
                <a:off x="2693932" y="4057359"/>
                <a:ext cx="91249" cy="9525"/>
              </a:xfrm>
              <a:custGeom>
                <a:avLst/>
                <a:gdLst>
                  <a:gd name="csX0" fmla="*/ 0 w 91249"/>
                  <a:gd name="csY0" fmla="*/ 0 h 9525"/>
                  <a:gd name="csX1" fmla="*/ 91249 w 912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525">
                    <a:moveTo>
                      <a:pt x="0" y="0"/>
                    </a:moveTo>
                    <a:lnTo>
                      <a:pt x="91249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388" name="Freeform: Shape 217">
              <a:extLst>
                <a:ext uri="{FF2B5EF4-FFF2-40B4-BE49-F238E27FC236}">
                  <a16:creationId xmlns:a16="http://schemas.microsoft.com/office/drawing/2014/main" id="{590C4869-6DAE-D57C-2598-57DEBA3D08F1}"/>
                </a:ext>
              </a:extLst>
            </p:cNvPr>
            <p:cNvSpPr/>
            <p:nvPr/>
          </p:nvSpPr>
          <p:spPr>
            <a:xfrm rot="18900000">
              <a:off x="1875466" y="2334157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3 h 66103"/>
                <a:gd name="csX3" fmla="*/ 0 w 66103"/>
                <a:gd name="csY3" fmla="*/ 66103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3"/>
                  </a:lnTo>
                  <a:lnTo>
                    <a:pt x="0" y="6610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grpSp>
          <p:nvGrpSpPr>
            <p:cNvPr id="389" name="Graphic 20">
              <a:extLst>
                <a:ext uri="{FF2B5EF4-FFF2-40B4-BE49-F238E27FC236}">
                  <a16:creationId xmlns:a16="http://schemas.microsoft.com/office/drawing/2014/main" id="{17D9811D-EB46-D09A-FF6E-FD2ADD7A4005}"/>
                </a:ext>
              </a:extLst>
            </p:cNvPr>
            <p:cNvGrpSpPr/>
            <p:nvPr/>
          </p:nvGrpSpPr>
          <p:grpSpPr>
            <a:xfrm>
              <a:off x="1903832" y="2994561"/>
              <a:ext cx="65886" cy="64388"/>
              <a:chOff x="2327410" y="4235095"/>
              <a:chExt cx="91249" cy="91249"/>
            </a:xfrm>
            <a:noFill/>
          </p:grpSpPr>
          <p:sp>
            <p:nvSpPr>
              <p:cNvPr id="504" name="Freeform: Shape 219">
                <a:extLst>
                  <a:ext uri="{FF2B5EF4-FFF2-40B4-BE49-F238E27FC236}">
                    <a16:creationId xmlns:a16="http://schemas.microsoft.com/office/drawing/2014/main" id="{37C04337-3544-086D-433A-2F8483F64E89}"/>
                  </a:ext>
                </a:extLst>
              </p:cNvPr>
              <p:cNvSpPr/>
              <p:nvPr/>
            </p:nvSpPr>
            <p:spPr>
              <a:xfrm>
                <a:off x="2330553" y="4238239"/>
                <a:ext cx="84963" cy="84962"/>
              </a:xfrm>
              <a:custGeom>
                <a:avLst/>
                <a:gdLst>
                  <a:gd name="csX0" fmla="*/ 84963 w 84963"/>
                  <a:gd name="csY0" fmla="*/ 42482 h 84962"/>
                  <a:gd name="csX1" fmla="*/ 42481 w 84963"/>
                  <a:gd name="csY1" fmla="*/ 84963 h 84962"/>
                  <a:gd name="csX2" fmla="*/ 0 w 84963"/>
                  <a:gd name="csY2" fmla="*/ 42482 h 84962"/>
                  <a:gd name="csX3" fmla="*/ 42481 w 84963"/>
                  <a:gd name="csY3" fmla="*/ 0 h 84962"/>
                  <a:gd name="csX4" fmla="*/ 84963 w 84963"/>
                  <a:gd name="csY4" fmla="*/ 42482 h 8496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84963" h="84962">
                    <a:moveTo>
                      <a:pt x="84963" y="42482"/>
                    </a:moveTo>
                    <a:cubicBezTo>
                      <a:pt x="84963" y="65944"/>
                      <a:pt x="65943" y="84963"/>
                      <a:pt x="42481" y="84963"/>
                    </a:cubicBezTo>
                    <a:cubicBezTo>
                      <a:pt x="19020" y="84963"/>
                      <a:pt x="0" y="65944"/>
                      <a:pt x="0" y="42482"/>
                    </a:cubicBezTo>
                    <a:cubicBezTo>
                      <a:pt x="0" y="19020"/>
                      <a:pt x="19020" y="0"/>
                      <a:pt x="42481" y="0"/>
                    </a:cubicBezTo>
                    <a:cubicBezTo>
                      <a:pt x="65943" y="0"/>
                      <a:pt x="84963" y="19020"/>
                      <a:pt x="84963" y="42482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05" name="Freeform: Shape 220">
                <a:extLst>
                  <a:ext uri="{FF2B5EF4-FFF2-40B4-BE49-F238E27FC236}">
                    <a16:creationId xmlns:a16="http://schemas.microsoft.com/office/drawing/2014/main" id="{28619D21-10E7-D1AE-63C4-D5C9856283B6}"/>
                  </a:ext>
                </a:extLst>
              </p:cNvPr>
              <p:cNvSpPr/>
              <p:nvPr/>
            </p:nvSpPr>
            <p:spPr>
              <a:xfrm>
                <a:off x="2373035" y="4235095"/>
                <a:ext cx="9525" cy="91249"/>
              </a:xfrm>
              <a:custGeom>
                <a:avLst/>
                <a:gdLst>
                  <a:gd name="csX0" fmla="*/ 0 w 9525"/>
                  <a:gd name="csY0" fmla="*/ 0 h 91249"/>
                  <a:gd name="csX1" fmla="*/ 0 w 9525"/>
                  <a:gd name="csY1" fmla="*/ 91249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91249">
                    <a:moveTo>
                      <a:pt x="0" y="0"/>
                    </a:moveTo>
                    <a:lnTo>
                      <a:pt x="0" y="9124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06" name="Freeform: Shape 221">
                <a:extLst>
                  <a:ext uri="{FF2B5EF4-FFF2-40B4-BE49-F238E27FC236}">
                    <a16:creationId xmlns:a16="http://schemas.microsoft.com/office/drawing/2014/main" id="{45A6E2A2-98BE-4591-CB48-E298FD46BB22}"/>
                  </a:ext>
                </a:extLst>
              </p:cNvPr>
              <p:cNvSpPr/>
              <p:nvPr/>
            </p:nvSpPr>
            <p:spPr>
              <a:xfrm>
                <a:off x="2327410" y="4280720"/>
                <a:ext cx="91249" cy="9525"/>
              </a:xfrm>
              <a:custGeom>
                <a:avLst/>
                <a:gdLst>
                  <a:gd name="csX0" fmla="*/ 0 w 91249"/>
                  <a:gd name="csY0" fmla="*/ 0 h 9525"/>
                  <a:gd name="csX1" fmla="*/ 91250 w 912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525">
                    <a:moveTo>
                      <a:pt x="0" y="0"/>
                    </a:moveTo>
                    <a:lnTo>
                      <a:pt x="91250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90" name="Graphic 20">
              <a:extLst>
                <a:ext uri="{FF2B5EF4-FFF2-40B4-BE49-F238E27FC236}">
                  <a16:creationId xmlns:a16="http://schemas.microsoft.com/office/drawing/2014/main" id="{546ABDE4-D93A-84BA-0171-2D4CFE371556}"/>
                </a:ext>
              </a:extLst>
            </p:cNvPr>
            <p:cNvGrpSpPr/>
            <p:nvPr/>
          </p:nvGrpSpPr>
          <p:grpSpPr>
            <a:xfrm>
              <a:off x="1569930" y="2757038"/>
              <a:ext cx="65886" cy="64388"/>
              <a:chOff x="1864971" y="3898482"/>
              <a:chExt cx="91249" cy="91249"/>
            </a:xfrm>
            <a:noFill/>
          </p:grpSpPr>
          <p:sp>
            <p:nvSpPr>
              <p:cNvPr id="501" name="Freeform: Shape 223">
                <a:extLst>
                  <a:ext uri="{FF2B5EF4-FFF2-40B4-BE49-F238E27FC236}">
                    <a16:creationId xmlns:a16="http://schemas.microsoft.com/office/drawing/2014/main" id="{7416E066-3A6F-B309-CCBE-9E4A492E417C}"/>
                  </a:ext>
                </a:extLst>
              </p:cNvPr>
              <p:cNvSpPr/>
              <p:nvPr/>
            </p:nvSpPr>
            <p:spPr>
              <a:xfrm>
                <a:off x="1868115" y="3901625"/>
                <a:ext cx="84963" cy="84963"/>
              </a:xfrm>
              <a:custGeom>
                <a:avLst/>
                <a:gdLst>
                  <a:gd name="csX0" fmla="*/ 84963 w 84963"/>
                  <a:gd name="csY0" fmla="*/ 42482 h 84963"/>
                  <a:gd name="csX1" fmla="*/ 42481 w 84963"/>
                  <a:gd name="csY1" fmla="*/ 84963 h 84963"/>
                  <a:gd name="csX2" fmla="*/ 0 w 84963"/>
                  <a:gd name="csY2" fmla="*/ 42482 h 84963"/>
                  <a:gd name="csX3" fmla="*/ 42481 w 84963"/>
                  <a:gd name="csY3" fmla="*/ 0 h 84963"/>
                  <a:gd name="csX4" fmla="*/ 84963 w 84963"/>
                  <a:gd name="csY4" fmla="*/ 42482 h 8496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84963" h="84963">
                    <a:moveTo>
                      <a:pt x="84963" y="42482"/>
                    </a:moveTo>
                    <a:cubicBezTo>
                      <a:pt x="84963" y="65943"/>
                      <a:pt x="65943" y="84963"/>
                      <a:pt x="42481" y="84963"/>
                    </a:cubicBezTo>
                    <a:cubicBezTo>
                      <a:pt x="19019" y="84963"/>
                      <a:pt x="0" y="65943"/>
                      <a:pt x="0" y="42482"/>
                    </a:cubicBezTo>
                    <a:cubicBezTo>
                      <a:pt x="0" y="19020"/>
                      <a:pt x="19019" y="0"/>
                      <a:pt x="42481" y="0"/>
                    </a:cubicBezTo>
                    <a:cubicBezTo>
                      <a:pt x="65943" y="0"/>
                      <a:pt x="84963" y="19020"/>
                      <a:pt x="84963" y="42482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02" name="Freeform: Shape 224">
                <a:extLst>
                  <a:ext uri="{FF2B5EF4-FFF2-40B4-BE49-F238E27FC236}">
                    <a16:creationId xmlns:a16="http://schemas.microsoft.com/office/drawing/2014/main" id="{BA2BF7D7-A19F-6ACB-236E-662489B823F8}"/>
                  </a:ext>
                </a:extLst>
              </p:cNvPr>
              <p:cNvSpPr/>
              <p:nvPr/>
            </p:nvSpPr>
            <p:spPr>
              <a:xfrm>
                <a:off x="1910596" y="3898482"/>
                <a:ext cx="9525" cy="91249"/>
              </a:xfrm>
              <a:custGeom>
                <a:avLst/>
                <a:gdLst>
                  <a:gd name="csX0" fmla="*/ 0 w 9525"/>
                  <a:gd name="csY0" fmla="*/ 0 h 91249"/>
                  <a:gd name="csX1" fmla="*/ 0 w 9525"/>
                  <a:gd name="csY1" fmla="*/ 91249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91249">
                    <a:moveTo>
                      <a:pt x="0" y="0"/>
                    </a:moveTo>
                    <a:lnTo>
                      <a:pt x="0" y="9124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03" name="Freeform: Shape 225">
                <a:extLst>
                  <a:ext uri="{FF2B5EF4-FFF2-40B4-BE49-F238E27FC236}">
                    <a16:creationId xmlns:a16="http://schemas.microsoft.com/office/drawing/2014/main" id="{B2660692-E518-3F04-3349-B3F25507C7B6}"/>
                  </a:ext>
                </a:extLst>
              </p:cNvPr>
              <p:cNvSpPr/>
              <p:nvPr/>
            </p:nvSpPr>
            <p:spPr>
              <a:xfrm>
                <a:off x="1864971" y="3944107"/>
                <a:ext cx="91249" cy="9525"/>
              </a:xfrm>
              <a:custGeom>
                <a:avLst/>
                <a:gdLst>
                  <a:gd name="csX0" fmla="*/ 0 w 91249"/>
                  <a:gd name="csY0" fmla="*/ 0 h 9525"/>
                  <a:gd name="csX1" fmla="*/ 91250 w 912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525">
                    <a:moveTo>
                      <a:pt x="0" y="0"/>
                    </a:moveTo>
                    <a:lnTo>
                      <a:pt x="91250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91" name="Graphic 20">
              <a:extLst>
                <a:ext uri="{FF2B5EF4-FFF2-40B4-BE49-F238E27FC236}">
                  <a16:creationId xmlns:a16="http://schemas.microsoft.com/office/drawing/2014/main" id="{971AF027-A939-8B28-8E74-A363B6DDD1A0}"/>
                </a:ext>
              </a:extLst>
            </p:cNvPr>
            <p:cNvGrpSpPr/>
            <p:nvPr/>
          </p:nvGrpSpPr>
          <p:grpSpPr>
            <a:xfrm>
              <a:off x="1266702" y="2491758"/>
              <a:ext cx="65886" cy="64388"/>
              <a:chOff x="1445014" y="3522530"/>
              <a:chExt cx="91249" cy="91249"/>
            </a:xfrm>
            <a:noFill/>
          </p:grpSpPr>
          <p:sp>
            <p:nvSpPr>
              <p:cNvPr id="498" name="Freeform: Shape 227">
                <a:extLst>
                  <a:ext uri="{FF2B5EF4-FFF2-40B4-BE49-F238E27FC236}">
                    <a16:creationId xmlns:a16="http://schemas.microsoft.com/office/drawing/2014/main" id="{03079BAE-F4AE-46F8-2C81-91F576924910}"/>
                  </a:ext>
                </a:extLst>
              </p:cNvPr>
              <p:cNvSpPr/>
              <p:nvPr/>
            </p:nvSpPr>
            <p:spPr>
              <a:xfrm>
                <a:off x="1448157" y="3525673"/>
                <a:ext cx="84962" cy="84963"/>
              </a:xfrm>
              <a:custGeom>
                <a:avLst/>
                <a:gdLst>
                  <a:gd name="csX0" fmla="*/ 84963 w 84962"/>
                  <a:gd name="csY0" fmla="*/ 42481 h 84963"/>
                  <a:gd name="csX1" fmla="*/ 42482 w 84962"/>
                  <a:gd name="csY1" fmla="*/ 84963 h 84963"/>
                  <a:gd name="csX2" fmla="*/ 0 w 84962"/>
                  <a:gd name="csY2" fmla="*/ 42481 h 84963"/>
                  <a:gd name="csX3" fmla="*/ 42482 w 84962"/>
                  <a:gd name="csY3" fmla="*/ 0 h 84963"/>
                  <a:gd name="csX4" fmla="*/ 84963 w 84962"/>
                  <a:gd name="csY4" fmla="*/ 42481 h 8496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84962" h="84963">
                    <a:moveTo>
                      <a:pt x="84963" y="42481"/>
                    </a:moveTo>
                    <a:cubicBezTo>
                      <a:pt x="84963" y="65943"/>
                      <a:pt x="65943" y="84963"/>
                      <a:pt x="42482" y="84963"/>
                    </a:cubicBezTo>
                    <a:cubicBezTo>
                      <a:pt x="19020" y="84963"/>
                      <a:pt x="0" y="65943"/>
                      <a:pt x="0" y="42481"/>
                    </a:cubicBezTo>
                    <a:cubicBezTo>
                      <a:pt x="0" y="19020"/>
                      <a:pt x="19020" y="0"/>
                      <a:pt x="42482" y="0"/>
                    </a:cubicBezTo>
                    <a:cubicBezTo>
                      <a:pt x="65943" y="0"/>
                      <a:pt x="84963" y="19020"/>
                      <a:pt x="84963" y="4248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99" name="Freeform: Shape 228">
                <a:extLst>
                  <a:ext uri="{FF2B5EF4-FFF2-40B4-BE49-F238E27FC236}">
                    <a16:creationId xmlns:a16="http://schemas.microsoft.com/office/drawing/2014/main" id="{66662B5B-737A-12D2-4184-457F8AEC03AF}"/>
                  </a:ext>
                </a:extLst>
              </p:cNvPr>
              <p:cNvSpPr/>
              <p:nvPr/>
            </p:nvSpPr>
            <p:spPr>
              <a:xfrm>
                <a:off x="1490639" y="3522530"/>
                <a:ext cx="9525" cy="91249"/>
              </a:xfrm>
              <a:custGeom>
                <a:avLst/>
                <a:gdLst>
                  <a:gd name="csX0" fmla="*/ 0 w 9525"/>
                  <a:gd name="csY0" fmla="*/ 0 h 91249"/>
                  <a:gd name="csX1" fmla="*/ 0 w 9525"/>
                  <a:gd name="csY1" fmla="*/ 91249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91249">
                    <a:moveTo>
                      <a:pt x="0" y="0"/>
                    </a:moveTo>
                    <a:lnTo>
                      <a:pt x="0" y="9124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500" name="Freeform: Shape 229">
                <a:extLst>
                  <a:ext uri="{FF2B5EF4-FFF2-40B4-BE49-F238E27FC236}">
                    <a16:creationId xmlns:a16="http://schemas.microsoft.com/office/drawing/2014/main" id="{AFC5BF32-7CCD-04EE-54CA-2B06D2199777}"/>
                  </a:ext>
                </a:extLst>
              </p:cNvPr>
              <p:cNvSpPr/>
              <p:nvPr/>
            </p:nvSpPr>
            <p:spPr>
              <a:xfrm>
                <a:off x="1445014" y="3568155"/>
                <a:ext cx="91249" cy="9525"/>
              </a:xfrm>
              <a:custGeom>
                <a:avLst/>
                <a:gdLst>
                  <a:gd name="csX0" fmla="*/ 0 w 91249"/>
                  <a:gd name="csY0" fmla="*/ 0 h 9525"/>
                  <a:gd name="csX1" fmla="*/ 91249 w 912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525">
                    <a:moveTo>
                      <a:pt x="0" y="0"/>
                    </a:moveTo>
                    <a:lnTo>
                      <a:pt x="91249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92" name="Graphic 20">
              <a:extLst>
                <a:ext uri="{FF2B5EF4-FFF2-40B4-BE49-F238E27FC236}">
                  <a16:creationId xmlns:a16="http://schemas.microsoft.com/office/drawing/2014/main" id="{365DC171-FBA1-2102-82AB-9C7B91C18333}"/>
                </a:ext>
              </a:extLst>
            </p:cNvPr>
            <p:cNvGrpSpPr/>
            <p:nvPr/>
          </p:nvGrpSpPr>
          <p:grpSpPr>
            <a:xfrm>
              <a:off x="1266702" y="2445114"/>
              <a:ext cx="65886" cy="64388"/>
              <a:chOff x="1445014" y="3456427"/>
              <a:chExt cx="91249" cy="91249"/>
            </a:xfrm>
            <a:noFill/>
          </p:grpSpPr>
          <p:sp>
            <p:nvSpPr>
              <p:cNvPr id="495" name="Freeform: Shape 231">
                <a:extLst>
                  <a:ext uri="{FF2B5EF4-FFF2-40B4-BE49-F238E27FC236}">
                    <a16:creationId xmlns:a16="http://schemas.microsoft.com/office/drawing/2014/main" id="{9152712E-0B30-0805-D0AA-214A80C261C5}"/>
                  </a:ext>
                </a:extLst>
              </p:cNvPr>
              <p:cNvSpPr/>
              <p:nvPr/>
            </p:nvSpPr>
            <p:spPr>
              <a:xfrm>
                <a:off x="1448157" y="3459570"/>
                <a:ext cx="84962" cy="84963"/>
              </a:xfrm>
              <a:custGeom>
                <a:avLst/>
                <a:gdLst>
                  <a:gd name="csX0" fmla="*/ 84963 w 84962"/>
                  <a:gd name="csY0" fmla="*/ 42481 h 84963"/>
                  <a:gd name="csX1" fmla="*/ 42482 w 84962"/>
                  <a:gd name="csY1" fmla="*/ 84963 h 84963"/>
                  <a:gd name="csX2" fmla="*/ 0 w 84962"/>
                  <a:gd name="csY2" fmla="*/ 42481 h 84963"/>
                  <a:gd name="csX3" fmla="*/ 42482 w 84962"/>
                  <a:gd name="csY3" fmla="*/ 0 h 84963"/>
                  <a:gd name="csX4" fmla="*/ 84963 w 84962"/>
                  <a:gd name="csY4" fmla="*/ 42481 h 8496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84962" h="84963">
                    <a:moveTo>
                      <a:pt x="84963" y="42481"/>
                    </a:moveTo>
                    <a:cubicBezTo>
                      <a:pt x="84963" y="65943"/>
                      <a:pt x="65943" y="84963"/>
                      <a:pt x="42482" y="84963"/>
                    </a:cubicBezTo>
                    <a:cubicBezTo>
                      <a:pt x="19020" y="84963"/>
                      <a:pt x="0" y="65943"/>
                      <a:pt x="0" y="42481"/>
                    </a:cubicBezTo>
                    <a:cubicBezTo>
                      <a:pt x="0" y="19020"/>
                      <a:pt x="19020" y="0"/>
                      <a:pt x="42482" y="0"/>
                    </a:cubicBezTo>
                    <a:cubicBezTo>
                      <a:pt x="65943" y="0"/>
                      <a:pt x="84963" y="19020"/>
                      <a:pt x="84963" y="4248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96" name="Freeform: Shape 232">
                <a:extLst>
                  <a:ext uri="{FF2B5EF4-FFF2-40B4-BE49-F238E27FC236}">
                    <a16:creationId xmlns:a16="http://schemas.microsoft.com/office/drawing/2014/main" id="{1A24E938-1194-E2A7-D5E0-619CE2CFCCA7}"/>
                  </a:ext>
                </a:extLst>
              </p:cNvPr>
              <p:cNvSpPr/>
              <p:nvPr/>
            </p:nvSpPr>
            <p:spPr>
              <a:xfrm>
                <a:off x="1490639" y="3456427"/>
                <a:ext cx="9525" cy="91249"/>
              </a:xfrm>
              <a:custGeom>
                <a:avLst/>
                <a:gdLst>
                  <a:gd name="csX0" fmla="*/ 0 w 9525"/>
                  <a:gd name="csY0" fmla="*/ 0 h 91249"/>
                  <a:gd name="csX1" fmla="*/ 0 w 9525"/>
                  <a:gd name="csY1" fmla="*/ 91250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91249">
                    <a:moveTo>
                      <a:pt x="0" y="0"/>
                    </a:moveTo>
                    <a:lnTo>
                      <a:pt x="0" y="9125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97" name="Freeform: Shape 233">
                <a:extLst>
                  <a:ext uri="{FF2B5EF4-FFF2-40B4-BE49-F238E27FC236}">
                    <a16:creationId xmlns:a16="http://schemas.microsoft.com/office/drawing/2014/main" id="{0D07AC6A-D507-A7ED-BAA2-D94F9040AB42}"/>
                  </a:ext>
                </a:extLst>
              </p:cNvPr>
              <p:cNvSpPr/>
              <p:nvPr/>
            </p:nvSpPr>
            <p:spPr>
              <a:xfrm>
                <a:off x="1445014" y="3502051"/>
                <a:ext cx="91249" cy="9525"/>
              </a:xfrm>
              <a:custGeom>
                <a:avLst/>
                <a:gdLst>
                  <a:gd name="csX0" fmla="*/ 0 w 91249"/>
                  <a:gd name="csY0" fmla="*/ 0 h 9525"/>
                  <a:gd name="csX1" fmla="*/ 91249 w 91249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525">
                    <a:moveTo>
                      <a:pt x="0" y="0"/>
                    </a:moveTo>
                    <a:lnTo>
                      <a:pt x="91249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93" name="Graphic 20">
              <a:extLst>
                <a:ext uri="{FF2B5EF4-FFF2-40B4-BE49-F238E27FC236}">
                  <a16:creationId xmlns:a16="http://schemas.microsoft.com/office/drawing/2014/main" id="{27B48290-6C44-F3D6-630D-B00D4C9DF6E0}"/>
                </a:ext>
              </a:extLst>
            </p:cNvPr>
            <p:cNvGrpSpPr/>
            <p:nvPr/>
          </p:nvGrpSpPr>
          <p:grpSpPr>
            <a:xfrm>
              <a:off x="4031657" y="3214273"/>
              <a:ext cx="93121" cy="91070"/>
              <a:chOff x="5274350" y="4546468"/>
              <a:chExt cx="128968" cy="129063"/>
            </a:xfrm>
          </p:grpSpPr>
          <p:sp>
            <p:nvSpPr>
              <p:cNvPr id="491" name="Freeform: Shape 235">
                <a:extLst>
                  <a:ext uri="{FF2B5EF4-FFF2-40B4-BE49-F238E27FC236}">
                    <a16:creationId xmlns:a16="http://schemas.microsoft.com/office/drawing/2014/main" id="{650304F6-9C80-315E-9101-D28B4072880A}"/>
                  </a:ext>
                </a:extLst>
              </p:cNvPr>
              <p:cNvSpPr/>
              <p:nvPr/>
            </p:nvSpPr>
            <p:spPr>
              <a:xfrm>
                <a:off x="5338834" y="4546468"/>
                <a:ext cx="9525" cy="129063"/>
              </a:xfrm>
              <a:custGeom>
                <a:avLst/>
                <a:gdLst>
                  <a:gd name="csX0" fmla="*/ 0 w 9525"/>
                  <a:gd name="csY0" fmla="*/ 0 h 129063"/>
                  <a:gd name="csX1" fmla="*/ 0 w 9525"/>
                  <a:gd name="csY1" fmla="*/ 129064 h 12906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129063">
                    <a:moveTo>
                      <a:pt x="0" y="0"/>
                    </a:moveTo>
                    <a:lnTo>
                      <a:pt x="0" y="12906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92" name="Freeform: Shape 236">
                <a:extLst>
                  <a:ext uri="{FF2B5EF4-FFF2-40B4-BE49-F238E27FC236}">
                    <a16:creationId xmlns:a16="http://schemas.microsoft.com/office/drawing/2014/main" id="{EBCFE1D0-29C0-C069-3DA1-880EF7047A44}"/>
                  </a:ext>
                </a:extLst>
              </p:cNvPr>
              <p:cNvSpPr/>
              <p:nvPr/>
            </p:nvSpPr>
            <p:spPr>
              <a:xfrm>
                <a:off x="5293209" y="4565422"/>
                <a:ext cx="91249" cy="91154"/>
              </a:xfrm>
              <a:custGeom>
                <a:avLst/>
                <a:gdLst>
                  <a:gd name="csX0" fmla="*/ 0 w 91249"/>
                  <a:gd name="csY0" fmla="*/ 0 h 91154"/>
                  <a:gd name="csX1" fmla="*/ 91249 w 91249"/>
                  <a:gd name="csY1" fmla="*/ 91154 h 9115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154">
                    <a:moveTo>
                      <a:pt x="0" y="0"/>
                    </a:moveTo>
                    <a:lnTo>
                      <a:pt x="91249" y="9115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93" name="Freeform: Shape 237">
                <a:extLst>
                  <a:ext uri="{FF2B5EF4-FFF2-40B4-BE49-F238E27FC236}">
                    <a16:creationId xmlns:a16="http://schemas.microsoft.com/office/drawing/2014/main" id="{65F9B9CE-F45B-C2B7-289E-7760C1E416C4}"/>
                  </a:ext>
                </a:extLst>
              </p:cNvPr>
              <p:cNvSpPr/>
              <p:nvPr/>
            </p:nvSpPr>
            <p:spPr>
              <a:xfrm>
                <a:off x="5293209" y="4565422"/>
                <a:ext cx="91249" cy="91154"/>
              </a:xfrm>
              <a:custGeom>
                <a:avLst/>
                <a:gdLst>
                  <a:gd name="csX0" fmla="*/ 91249 w 91249"/>
                  <a:gd name="csY0" fmla="*/ 0 h 91154"/>
                  <a:gd name="csX1" fmla="*/ 0 w 91249"/>
                  <a:gd name="csY1" fmla="*/ 91154 h 9115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154">
                    <a:moveTo>
                      <a:pt x="91249" y="0"/>
                    </a:moveTo>
                    <a:lnTo>
                      <a:pt x="0" y="9115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94" name="Freeform: Shape 238">
                <a:extLst>
                  <a:ext uri="{FF2B5EF4-FFF2-40B4-BE49-F238E27FC236}">
                    <a16:creationId xmlns:a16="http://schemas.microsoft.com/office/drawing/2014/main" id="{FE83C5E2-10BD-1452-C385-6DFB6C67C10A}"/>
                  </a:ext>
                </a:extLst>
              </p:cNvPr>
              <p:cNvSpPr/>
              <p:nvPr/>
            </p:nvSpPr>
            <p:spPr>
              <a:xfrm>
                <a:off x="5274350" y="4611047"/>
                <a:ext cx="128968" cy="9525"/>
              </a:xfrm>
              <a:custGeom>
                <a:avLst/>
                <a:gdLst>
                  <a:gd name="csX0" fmla="*/ 0 w 128968"/>
                  <a:gd name="csY0" fmla="*/ 0 h 9525"/>
                  <a:gd name="csX1" fmla="*/ 128969 w 128968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28968" h="9525">
                    <a:moveTo>
                      <a:pt x="0" y="0"/>
                    </a:moveTo>
                    <a:lnTo>
                      <a:pt x="128969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94" name="Graphic 20">
              <a:extLst>
                <a:ext uri="{FF2B5EF4-FFF2-40B4-BE49-F238E27FC236}">
                  <a16:creationId xmlns:a16="http://schemas.microsoft.com/office/drawing/2014/main" id="{BD300DA0-6719-9234-B7B0-2763AF0C0BA6}"/>
                </a:ext>
              </a:extLst>
            </p:cNvPr>
            <p:cNvGrpSpPr/>
            <p:nvPr/>
          </p:nvGrpSpPr>
          <p:grpSpPr>
            <a:xfrm>
              <a:off x="3694867" y="3149951"/>
              <a:ext cx="93189" cy="91003"/>
              <a:chOff x="4807911" y="4455313"/>
              <a:chExt cx="129063" cy="128968"/>
            </a:xfrm>
          </p:grpSpPr>
          <p:sp>
            <p:nvSpPr>
              <p:cNvPr id="487" name="Freeform: Shape 240">
                <a:extLst>
                  <a:ext uri="{FF2B5EF4-FFF2-40B4-BE49-F238E27FC236}">
                    <a16:creationId xmlns:a16="http://schemas.microsoft.com/office/drawing/2014/main" id="{C6FD0479-9FF1-7791-5E11-92943BD155DB}"/>
                  </a:ext>
                </a:extLst>
              </p:cNvPr>
              <p:cNvSpPr/>
              <p:nvPr/>
            </p:nvSpPr>
            <p:spPr>
              <a:xfrm>
                <a:off x="4872490" y="4455313"/>
                <a:ext cx="9525" cy="128968"/>
              </a:xfrm>
              <a:custGeom>
                <a:avLst/>
                <a:gdLst>
                  <a:gd name="csX0" fmla="*/ 0 w 9525"/>
                  <a:gd name="csY0" fmla="*/ 0 h 128968"/>
                  <a:gd name="csX1" fmla="*/ 0 w 9525"/>
                  <a:gd name="csY1" fmla="*/ 128969 h 12896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128968">
                    <a:moveTo>
                      <a:pt x="0" y="0"/>
                    </a:moveTo>
                    <a:lnTo>
                      <a:pt x="0" y="12896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88" name="Freeform: Shape 241">
                <a:extLst>
                  <a:ext uri="{FF2B5EF4-FFF2-40B4-BE49-F238E27FC236}">
                    <a16:creationId xmlns:a16="http://schemas.microsoft.com/office/drawing/2014/main" id="{14504E22-D0BB-5071-A20A-7CD0080D0635}"/>
                  </a:ext>
                </a:extLst>
              </p:cNvPr>
              <p:cNvSpPr/>
              <p:nvPr/>
            </p:nvSpPr>
            <p:spPr>
              <a:xfrm>
                <a:off x="4826865" y="4474173"/>
                <a:ext cx="91154" cy="91249"/>
              </a:xfrm>
              <a:custGeom>
                <a:avLst/>
                <a:gdLst>
                  <a:gd name="csX0" fmla="*/ 0 w 91154"/>
                  <a:gd name="csY0" fmla="*/ 0 h 91249"/>
                  <a:gd name="csX1" fmla="*/ 91154 w 91154"/>
                  <a:gd name="csY1" fmla="*/ 91249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154" h="91249">
                    <a:moveTo>
                      <a:pt x="0" y="0"/>
                    </a:moveTo>
                    <a:lnTo>
                      <a:pt x="91154" y="9124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89" name="Freeform: Shape 242">
                <a:extLst>
                  <a:ext uri="{FF2B5EF4-FFF2-40B4-BE49-F238E27FC236}">
                    <a16:creationId xmlns:a16="http://schemas.microsoft.com/office/drawing/2014/main" id="{5384A594-87D1-B036-AADC-25B50C8115F1}"/>
                  </a:ext>
                </a:extLst>
              </p:cNvPr>
              <p:cNvSpPr/>
              <p:nvPr/>
            </p:nvSpPr>
            <p:spPr>
              <a:xfrm>
                <a:off x="4826865" y="4474173"/>
                <a:ext cx="91154" cy="91249"/>
              </a:xfrm>
              <a:custGeom>
                <a:avLst/>
                <a:gdLst>
                  <a:gd name="csX0" fmla="*/ 91154 w 91154"/>
                  <a:gd name="csY0" fmla="*/ 0 h 91249"/>
                  <a:gd name="csX1" fmla="*/ 0 w 91154"/>
                  <a:gd name="csY1" fmla="*/ 91249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154" h="91249">
                    <a:moveTo>
                      <a:pt x="91154" y="0"/>
                    </a:moveTo>
                    <a:lnTo>
                      <a:pt x="0" y="9124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90" name="Freeform: Shape 243">
                <a:extLst>
                  <a:ext uri="{FF2B5EF4-FFF2-40B4-BE49-F238E27FC236}">
                    <a16:creationId xmlns:a16="http://schemas.microsoft.com/office/drawing/2014/main" id="{A34DCE35-A939-2AF6-26F9-069CC6DD1A6A}"/>
                  </a:ext>
                </a:extLst>
              </p:cNvPr>
              <p:cNvSpPr/>
              <p:nvPr/>
            </p:nvSpPr>
            <p:spPr>
              <a:xfrm>
                <a:off x="4807911" y="4519798"/>
                <a:ext cx="129063" cy="9525"/>
              </a:xfrm>
              <a:custGeom>
                <a:avLst/>
                <a:gdLst>
                  <a:gd name="csX0" fmla="*/ 0 w 129063"/>
                  <a:gd name="csY0" fmla="*/ 0 h 9525"/>
                  <a:gd name="csX1" fmla="*/ 129064 w 129063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29063" h="9525">
                    <a:moveTo>
                      <a:pt x="0" y="0"/>
                    </a:moveTo>
                    <a:lnTo>
                      <a:pt x="129064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95" name="Graphic 20">
              <a:extLst>
                <a:ext uri="{FF2B5EF4-FFF2-40B4-BE49-F238E27FC236}">
                  <a16:creationId xmlns:a16="http://schemas.microsoft.com/office/drawing/2014/main" id="{10FFFAEC-AE82-2DC5-4B70-96BAB590F142}"/>
                </a:ext>
              </a:extLst>
            </p:cNvPr>
            <p:cNvGrpSpPr/>
            <p:nvPr/>
          </p:nvGrpSpPr>
          <p:grpSpPr>
            <a:xfrm>
              <a:off x="3432559" y="3127705"/>
              <a:ext cx="93121" cy="91070"/>
              <a:chOff x="4444627" y="4423786"/>
              <a:chExt cx="128968" cy="129063"/>
            </a:xfrm>
          </p:grpSpPr>
          <p:sp>
            <p:nvSpPr>
              <p:cNvPr id="483" name="Freeform: Shape 245">
                <a:extLst>
                  <a:ext uri="{FF2B5EF4-FFF2-40B4-BE49-F238E27FC236}">
                    <a16:creationId xmlns:a16="http://schemas.microsoft.com/office/drawing/2014/main" id="{19DE7DEE-E8A4-58A7-9E71-995A3D178A62}"/>
                  </a:ext>
                </a:extLst>
              </p:cNvPr>
              <p:cNvSpPr/>
              <p:nvPr/>
            </p:nvSpPr>
            <p:spPr>
              <a:xfrm>
                <a:off x="4509111" y="4423786"/>
                <a:ext cx="9525" cy="129063"/>
              </a:xfrm>
              <a:custGeom>
                <a:avLst/>
                <a:gdLst>
                  <a:gd name="csX0" fmla="*/ 0 w 9525"/>
                  <a:gd name="csY0" fmla="*/ 0 h 129063"/>
                  <a:gd name="csX1" fmla="*/ 0 w 9525"/>
                  <a:gd name="csY1" fmla="*/ 129064 h 12906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129063">
                    <a:moveTo>
                      <a:pt x="0" y="0"/>
                    </a:moveTo>
                    <a:lnTo>
                      <a:pt x="0" y="12906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84" name="Freeform: Shape 246">
                <a:extLst>
                  <a:ext uri="{FF2B5EF4-FFF2-40B4-BE49-F238E27FC236}">
                    <a16:creationId xmlns:a16="http://schemas.microsoft.com/office/drawing/2014/main" id="{F8E74113-D83C-6250-B456-4B9C284F2030}"/>
                  </a:ext>
                </a:extLst>
              </p:cNvPr>
              <p:cNvSpPr/>
              <p:nvPr/>
            </p:nvSpPr>
            <p:spPr>
              <a:xfrm>
                <a:off x="4463487" y="4442740"/>
                <a:ext cx="91249" cy="91154"/>
              </a:xfrm>
              <a:custGeom>
                <a:avLst/>
                <a:gdLst>
                  <a:gd name="csX0" fmla="*/ 0 w 91249"/>
                  <a:gd name="csY0" fmla="*/ 0 h 91154"/>
                  <a:gd name="csX1" fmla="*/ 91250 w 91249"/>
                  <a:gd name="csY1" fmla="*/ 91154 h 9115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154">
                    <a:moveTo>
                      <a:pt x="0" y="0"/>
                    </a:moveTo>
                    <a:lnTo>
                      <a:pt x="91250" y="9115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85" name="Freeform: Shape 247">
                <a:extLst>
                  <a:ext uri="{FF2B5EF4-FFF2-40B4-BE49-F238E27FC236}">
                    <a16:creationId xmlns:a16="http://schemas.microsoft.com/office/drawing/2014/main" id="{297849F7-DC1D-21B0-D39E-2F1AE2D5A405}"/>
                  </a:ext>
                </a:extLst>
              </p:cNvPr>
              <p:cNvSpPr/>
              <p:nvPr/>
            </p:nvSpPr>
            <p:spPr>
              <a:xfrm>
                <a:off x="4463487" y="4442740"/>
                <a:ext cx="91249" cy="91154"/>
              </a:xfrm>
              <a:custGeom>
                <a:avLst/>
                <a:gdLst>
                  <a:gd name="csX0" fmla="*/ 91250 w 91249"/>
                  <a:gd name="csY0" fmla="*/ 0 h 91154"/>
                  <a:gd name="csX1" fmla="*/ 0 w 91249"/>
                  <a:gd name="csY1" fmla="*/ 91154 h 9115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154">
                    <a:moveTo>
                      <a:pt x="91250" y="0"/>
                    </a:moveTo>
                    <a:lnTo>
                      <a:pt x="0" y="9115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86" name="Freeform: Shape 248">
                <a:extLst>
                  <a:ext uri="{FF2B5EF4-FFF2-40B4-BE49-F238E27FC236}">
                    <a16:creationId xmlns:a16="http://schemas.microsoft.com/office/drawing/2014/main" id="{240F3D6B-1FC3-4479-E811-05FDA8D0B02A}"/>
                  </a:ext>
                </a:extLst>
              </p:cNvPr>
              <p:cNvSpPr/>
              <p:nvPr/>
            </p:nvSpPr>
            <p:spPr>
              <a:xfrm>
                <a:off x="4444627" y="4488270"/>
                <a:ext cx="128968" cy="9525"/>
              </a:xfrm>
              <a:custGeom>
                <a:avLst/>
                <a:gdLst>
                  <a:gd name="csX0" fmla="*/ 0 w 128968"/>
                  <a:gd name="csY0" fmla="*/ 0 h 9525"/>
                  <a:gd name="csX1" fmla="*/ 128968 w 128968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28968" h="9525">
                    <a:moveTo>
                      <a:pt x="0" y="0"/>
                    </a:moveTo>
                    <a:lnTo>
                      <a:pt x="128968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96" name="Graphic 20">
              <a:extLst>
                <a:ext uri="{FF2B5EF4-FFF2-40B4-BE49-F238E27FC236}">
                  <a16:creationId xmlns:a16="http://schemas.microsoft.com/office/drawing/2014/main" id="{CFC62FC1-064A-A52F-5643-BEFAF6933E9D}"/>
                </a:ext>
              </a:extLst>
            </p:cNvPr>
            <p:cNvGrpSpPr/>
            <p:nvPr/>
          </p:nvGrpSpPr>
          <p:grpSpPr>
            <a:xfrm>
              <a:off x="3133869" y="3142155"/>
              <a:ext cx="93121" cy="91003"/>
              <a:chOff x="4030956" y="4444264"/>
              <a:chExt cx="128968" cy="128968"/>
            </a:xfrm>
          </p:grpSpPr>
          <p:sp>
            <p:nvSpPr>
              <p:cNvPr id="479" name="Freeform: Shape 250">
                <a:extLst>
                  <a:ext uri="{FF2B5EF4-FFF2-40B4-BE49-F238E27FC236}">
                    <a16:creationId xmlns:a16="http://schemas.microsoft.com/office/drawing/2014/main" id="{3BEF0DB1-6989-23B4-E72A-ED9571CB3F92}"/>
                  </a:ext>
                </a:extLst>
              </p:cNvPr>
              <p:cNvSpPr/>
              <p:nvPr/>
            </p:nvSpPr>
            <p:spPr>
              <a:xfrm>
                <a:off x="4095441" y="4444264"/>
                <a:ext cx="9525" cy="128968"/>
              </a:xfrm>
              <a:custGeom>
                <a:avLst/>
                <a:gdLst>
                  <a:gd name="csX0" fmla="*/ 0 w 9525"/>
                  <a:gd name="csY0" fmla="*/ 0 h 128968"/>
                  <a:gd name="csX1" fmla="*/ 0 w 9525"/>
                  <a:gd name="csY1" fmla="*/ 128969 h 12896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128968">
                    <a:moveTo>
                      <a:pt x="0" y="0"/>
                    </a:moveTo>
                    <a:lnTo>
                      <a:pt x="0" y="12896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80" name="Freeform: Shape 251">
                <a:extLst>
                  <a:ext uri="{FF2B5EF4-FFF2-40B4-BE49-F238E27FC236}">
                    <a16:creationId xmlns:a16="http://schemas.microsoft.com/office/drawing/2014/main" id="{A934A548-0C09-DA09-AD44-60842386FEC4}"/>
                  </a:ext>
                </a:extLst>
              </p:cNvPr>
              <p:cNvSpPr/>
              <p:nvPr/>
            </p:nvSpPr>
            <p:spPr>
              <a:xfrm>
                <a:off x="4049816" y="4463124"/>
                <a:ext cx="91249" cy="91249"/>
              </a:xfrm>
              <a:custGeom>
                <a:avLst/>
                <a:gdLst>
                  <a:gd name="csX0" fmla="*/ 0 w 91249"/>
                  <a:gd name="csY0" fmla="*/ 0 h 91249"/>
                  <a:gd name="csX1" fmla="*/ 91249 w 91249"/>
                  <a:gd name="csY1" fmla="*/ 91249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249">
                    <a:moveTo>
                      <a:pt x="0" y="0"/>
                    </a:moveTo>
                    <a:lnTo>
                      <a:pt x="91249" y="9124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81" name="Freeform: Shape 252">
                <a:extLst>
                  <a:ext uri="{FF2B5EF4-FFF2-40B4-BE49-F238E27FC236}">
                    <a16:creationId xmlns:a16="http://schemas.microsoft.com/office/drawing/2014/main" id="{6E689BF8-A015-1261-6C6B-253C2ADB6094}"/>
                  </a:ext>
                </a:extLst>
              </p:cNvPr>
              <p:cNvSpPr/>
              <p:nvPr/>
            </p:nvSpPr>
            <p:spPr>
              <a:xfrm>
                <a:off x="4049816" y="4463124"/>
                <a:ext cx="91249" cy="91249"/>
              </a:xfrm>
              <a:custGeom>
                <a:avLst/>
                <a:gdLst>
                  <a:gd name="csX0" fmla="*/ 91249 w 91249"/>
                  <a:gd name="csY0" fmla="*/ 0 h 91249"/>
                  <a:gd name="csX1" fmla="*/ 0 w 91249"/>
                  <a:gd name="csY1" fmla="*/ 91249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249">
                    <a:moveTo>
                      <a:pt x="91249" y="0"/>
                    </a:moveTo>
                    <a:lnTo>
                      <a:pt x="0" y="9124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82" name="Freeform: Shape 253">
                <a:extLst>
                  <a:ext uri="{FF2B5EF4-FFF2-40B4-BE49-F238E27FC236}">
                    <a16:creationId xmlns:a16="http://schemas.microsoft.com/office/drawing/2014/main" id="{9336EDD3-12E2-6830-B58D-8CE4B1F71908}"/>
                  </a:ext>
                </a:extLst>
              </p:cNvPr>
              <p:cNvSpPr/>
              <p:nvPr/>
            </p:nvSpPr>
            <p:spPr>
              <a:xfrm>
                <a:off x="4030956" y="4508749"/>
                <a:ext cx="128968" cy="9525"/>
              </a:xfrm>
              <a:custGeom>
                <a:avLst/>
                <a:gdLst>
                  <a:gd name="csX0" fmla="*/ 0 w 128968"/>
                  <a:gd name="csY0" fmla="*/ 0 h 9525"/>
                  <a:gd name="csX1" fmla="*/ 128969 w 128968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28968" h="9525">
                    <a:moveTo>
                      <a:pt x="0" y="0"/>
                    </a:moveTo>
                    <a:lnTo>
                      <a:pt x="128969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97" name="Graphic 20">
              <a:extLst>
                <a:ext uri="{FF2B5EF4-FFF2-40B4-BE49-F238E27FC236}">
                  <a16:creationId xmlns:a16="http://schemas.microsoft.com/office/drawing/2014/main" id="{C1673CB5-BC81-E248-9563-E3E6A1DD96E3}"/>
                </a:ext>
              </a:extLst>
            </p:cNvPr>
            <p:cNvGrpSpPr/>
            <p:nvPr/>
          </p:nvGrpSpPr>
          <p:grpSpPr>
            <a:xfrm>
              <a:off x="2794260" y="3076692"/>
              <a:ext cx="93121" cy="91003"/>
              <a:chOff x="3560612" y="4351491"/>
              <a:chExt cx="128968" cy="128968"/>
            </a:xfrm>
          </p:grpSpPr>
          <p:sp>
            <p:nvSpPr>
              <p:cNvPr id="475" name="Freeform: Shape 255">
                <a:extLst>
                  <a:ext uri="{FF2B5EF4-FFF2-40B4-BE49-F238E27FC236}">
                    <a16:creationId xmlns:a16="http://schemas.microsoft.com/office/drawing/2014/main" id="{74D1C300-027C-8F68-FC96-C0C501812F82}"/>
                  </a:ext>
                </a:extLst>
              </p:cNvPr>
              <p:cNvSpPr/>
              <p:nvPr/>
            </p:nvSpPr>
            <p:spPr>
              <a:xfrm>
                <a:off x="3625096" y="4351491"/>
                <a:ext cx="9525" cy="128968"/>
              </a:xfrm>
              <a:custGeom>
                <a:avLst/>
                <a:gdLst>
                  <a:gd name="csX0" fmla="*/ 0 w 9525"/>
                  <a:gd name="csY0" fmla="*/ 0 h 128968"/>
                  <a:gd name="csX1" fmla="*/ 0 w 9525"/>
                  <a:gd name="csY1" fmla="*/ 128969 h 12896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128968">
                    <a:moveTo>
                      <a:pt x="0" y="0"/>
                    </a:moveTo>
                    <a:lnTo>
                      <a:pt x="0" y="12896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76" name="Freeform: Shape 256">
                <a:extLst>
                  <a:ext uri="{FF2B5EF4-FFF2-40B4-BE49-F238E27FC236}">
                    <a16:creationId xmlns:a16="http://schemas.microsoft.com/office/drawing/2014/main" id="{FD681DA7-10CB-DCA3-04FF-0DC21FD7FB33}"/>
                  </a:ext>
                </a:extLst>
              </p:cNvPr>
              <p:cNvSpPr/>
              <p:nvPr/>
            </p:nvSpPr>
            <p:spPr>
              <a:xfrm>
                <a:off x="3579471" y="4370350"/>
                <a:ext cx="91249" cy="91249"/>
              </a:xfrm>
              <a:custGeom>
                <a:avLst/>
                <a:gdLst>
                  <a:gd name="csX0" fmla="*/ 0 w 91249"/>
                  <a:gd name="csY0" fmla="*/ 0 h 91249"/>
                  <a:gd name="csX1" fmla="*/ 91249 w 91249"/>
                  <a:gd name="csY1" fmla="*/ 91250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249">
                    <a:moveTo>
                      <a:pt x="0" y="0"/>
                    </a:moveTo>
                    <a:lnTo>
                      <a:pt x="91249" y="9125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77" name="Freeform: Shape 257">
                <a:extLst>
                  <a:ext uri="{FF2B5EF4-FFF2-40B4-BE49-F238E27FC236}">
                    <a16:creationId xmlns:a16="http://schemas.microsoft.com/office/drawing/2014/main" id="{12F25849-7C77-14B2-D745-1BA5B656CA68}"/>
                  </a:ext>
                </a:extLst>
              </p:cNvPr>
              <p:cNvSpPr/>
              <p:nvPr/>
            </p:nvSpPr>
            <p:spPr>
              <a:xfrm>
                <a:off x="3579471" y="4370350"/>
                <a:ext cx="91249" cy="91249"/>
              </a:xfrm>
              <a:custGeom>
                <a:avLst/>
                <a:gdLst>
                  <a:gd name="csX0" fmla="*/ 91249 w 91249"/>
                  <a:gd name="csY0" fmla="*/ 0 h 91249"/>
                  <a:gd name="csX1" fmla="*/ 0 w 91249"/>
                  <a:gd name="csY1" fmla="*/ 91250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249">
                    <a:moveTo>
                      <a:pt x="91249" y="0"/>
                    </a:moveTo>
                    <a:lnTo>
                      <a:pt x="0" y="9125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78" name="Freeform: Shape 258">
                <a:extLst>
                  <a:ext uri="{FF2B5EF4-FFF2-40B4-BE49-F238E27FC236}">
                    <a16:creationId xmlns:a16="http://schemas.microsoft.com/office/drawing/2014/main" id="{EBC5FCF9-D5DA-668B-4121-9250D5391301}"/>
                  </a:ext>
                </a:extLst>
              </p:cNvPr>
              <p:cNvSpPr/>
              <p:nvPr/>
            </p:nvSpPr>
            <p:spPr>
              <a:xfrm>
                <a:off x="3560612" y="4415975"/>
                <a:ext cx="128968" cy="9525"/>
              </a:xfrm>
              <a:custGeom>
                <a:avLst/>
                <a:gdLst>
                  <a:gd name="csX0" fmla="*/ 0 w 128968"/>
                  <a:gd name="csY0" fmla="*/ 0 h 9525"/>
                  <a:gd name="csX1" fmla="*/ 128968 w 128968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28968" h="9525">
                    <a:moveTo>
                      <a:pt x="0" y="0"/>
                    </a:moveTo>
                    <a:lnTo>
                      <a:pt x="128968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98" name="Graphic 20">
              <a:extLst>
                <a:ext uri="{FF2B5EF4-FFF2-40B4-BE49-F238E27FC236}">
                  <a16:creationId xmlns:a16="http://schemas.microsoft.com/office/drawing/2014/main" id="{3F149C8B-FBA8-6FB6-BD56-76E50197D72F}"/>
                </a:ext>
              </a:extLst>
            </p:cNvPr>
            <p:cNvGrpSpPr/>
            <p:nvPr/>
          </p:nvGrpSpPr>
          <p:grpSpPr>
            <a:xfrm>
              <a:off x="2493302" y="2945699"/>
              <a:ext cx="93121" cy="91003"/>
              <a:chOff x="3143798" y="4165849"/>
              <a:chExt cx="128968" cy="128968"/>
            </a:xfrm>
          </p:grpSpPr>
          <p:sp>
            <p:nvSpPr>
              <p:cNvPr id="471" name="Freeform: Shape 260">
                <a:extLst>
                  <a:ext uri="{FF2B5EF4-FFF2-40B4-BE49-F238E27FC236}">
                    <a16:creationId xmlns:a16="http://schemas.microsoft.com/office/drawing/2014/main" id="{514D8003-367A-FFE8-77DD-CDA09F66F309}"/>
                  </a:ext>
                </a:extLst>
              </p:cNvPr>
              <p:cNvSpPr/>
              <p:nvPr/>
            </p:nvSpPr>
            <p:spPr>
              <a:xfrm>
                <a:off x="3208282" y="4165849"/>
                <a:ext cx="9525" cy="128968"/>
              </a:xfrm>
              <a:custGeom>
                <a:avLst/>
                <a:gdLst>
                  <a:gd name="csX0" fmla="*/ 0 w 9525"/>
                  <a:gd name="csY0" fmla="*/ 0 h 128968"/>
                  <a:gd name="csX1" fmla="*/ 0 w 9525"/>
                  <a:gd name="csY1" fmla="*/ 128968 h 12896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128968">
                    <a:moveTo>
                      <a:pt x="0" y="0"/>
                    </a:moveTo>
                    <a:lnTo>
                      <a:pt x="0" y="128968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72" name="Freeform: Shape 261">
                <a:extLst>
                  <a:ext uri="{FF2B5EF4-FFF2-40B4-BE49-F238E27FC236}">
                    <a16:creationId xmlns:a16="http://schemas.microsoft.com/office/drawing/2014/main" id="{3CA8E526-5020-87E6-A20D-AB78107CAE73}"/>
                  </a:ext>
                </a:extLst>
              </p:cNvPr>
              <p:cNvSpPr/>
              <p:nvPr/>
            </p:nvSpPr>
            <p:spPr>
              <a:xfrm>
                <a:off x="3162657" y="4184708"/>
                <a:ext cx="91249" cy="91249"/>
              </a:xfrm>
              <a:custGeom>
                <a:avLst/>
                <a:gdLst>
                  <a:gd name="csX0" fmla="*/ 0 w 91249"/>
                  <a:gd name="csY0" fmla="*/ 0 h 91249"/>
                  <a:gd name="csX1" fmla="*/ 91250 w 91249"/>
                  <a:gd name="csY1" fmla="*/ 91250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249">
                    <a:moveTo>
                      <a:pt x="0" y="0"/>
                    </a:moveTo>
                    <a:lnTo>
                      <a:pt x="91250" y="9125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73" name="Freeform: Shape 262">
                <a:extLst>
                  <a:ext uri="{FF2B5EF4-FFF2-40B4-BE49-F238E27FC236}">
                    <a16:creationId xmlns:a16="http://schemas.microsoft.com/office/drawing/2014/main" id="{5AF4B091-9D67-5435-9B17-5A5FEFC0AA84}"/>
                  </a:ext>
                </a:extLst>
              </p:cNvPr>
              <p:cNvSpPr/>
              <p:nvPr/>
            </p:nvSpPr>
            <p:spPr>
              <a:xfrm>
                <a:off x="3162657" y="4184708"/>
                <a:ext cx="91249" cy="91249"/>
              </a:xfrm>
              <a:custGeom>
                <a:avLst/>
                <a:gdLst>
                  <a:gd name="csX0" fmla="*/ 91250 w 91249"/>
                  <a:gd name="csY0" fmla="*/ 0 h 91249"/>
                  <a:gd name="csX1" fmla="*/ 0 w 91249"/>
                  <a:gd name="csY1" fmla="*/ 91250 h 9124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249">
                    <a:moveTo>
                      <a:pt x="91250" y="0"/>
                    </a:moveTo>
                    <a:lnTo>
                      <a:pt x="0" y="9125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74" name="Freeform: Shape 263">
                <a:extLst>
                  <a:ext uri="{FF2B5EF4-FFF2-40B4-BE49-F238E27FC236}">
                    <a16:creationId xmlns:a16="http://schemas.microsoft.com/office/drawing/2014/main" id="{3DE917F8-19E4-9487-224B-20F5D81922E8}"/>
                  </a:ext>
                </a:extLst>
              </p:cNvPr>
              <p:cNvSpPr/>
              <p:nvPr/>
            </p:nvSpPr>
            <p:spPr>
              <a:xfrm>
                <a:off x="3143798" y="4230333"/>
                <a:ext cx="128968" cy="9525"/>
              </a:xfrm>
              <a:custGeom>
                <a:avLst/>
                <a:gdLst>
                  <a:gd name="csX0" fmla="*/ 0 w 128968"/>
                  <a:gd name="csY0" fmla="*/ 0 h 9525"/>
                  <a:gd name="csX1" fmla="*/ 128968 w 128968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28968" h="9525">
                    <a:moveTo>
                      <a:pt x="0" y="0"/>
                    </a:moveTo>
                    <a:lnTo>
                      <a:pt x="128968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399" name="Graphic 20">
              <a:extLst>
                <a:ext uri="{FF2B5EF4-FFF2-40B4-BE49-F238E27FC236}">
                  <a16:creationId xmlns:a16="http://schemas.microsoft.com/office/drawing/2014/main" id="{2DCA501C-E069-76F2-4401-A1FFFF784574}"/>
                </a:ext>
              </a:extLst>
            </p:cNvPr>
            <p:cNvGrpSpPr/>
            <p:nvPr/>
          </p:nvGrpSpPr>
          <p:grpSpPr>
            <a:xfrm>
              <a:off x="2192342" y="2913504"/>
              <a:ext cx="93121" cy="91003"/>
              <a:chOff x="2726984" y="4120224"/>
              <a:chExt cx="128968" cy="128968"/>
            </a:xfrm>
          </p:grpSpPr>
          <p:sp>
            <p:nvSpPr>
              <p:cNvPr id="467" name="Freeform: Shape 265">
                <a:extLst>
                  <a:ext uri="{FF2B5EF4-FFF2-40B4-BE49-F238E27FC236}">
                    <a16:creationId xmlns:a16="http://schemas.microsoft.com/office/drawing/2014/main" id="{E7A65AD7-EE18-5FE1-664B-83C841FD81A4}"/>
                  </a:ext>
                </a:extLst>
              </p:cNvPr>
              <p:cNvSpPr/>
              <p:nvPr/>
            </p:nvSpPr>
            <p:spPr>
              <a:xfrm>
                <a:off x="2791468" y="4120224"/>
                <a:ext cx="9525" cy="128968"/>
              </a:xfrm>
              <a:custGeom>
                <a:avLst/>
                <a:gdLst>
                  <a:gd name="csX0" fmla="*/ 0 w 9525"/>
                  <a:gd name="csY0" fmla="*/ 0 h 128968"/>
                  <a:gd name="csX1" fmla="*/ 0 w 9525"/>
                  <a:gd name="csY1" fmla="*/ 128969 h 12896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128968">
                    <a:moveTo>
                      <a:pt x="0" y="0"/>
                    </a:moveTo>
                    <a:lnTo>
                      <a:pt x="0" y="12896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68" name="Freeform: Shape 266">
                <a:extLst>
                  <a:ext uri="{FF2B5EF4-FFF2-40B4-BE49-F238E27FC236}">
                    <a16:creationId xmlns:a16="http://schemas.microsoft.com/office/drawing/2014/main" id="{7D8C51B2-544A-4B55-6C98-B980B38B46D6}"/>
                  </a:ext>
                </a:extLst>
              </p:cNvPr>
              <p:cNvSpPr/>
              <p:nvPr/>
            </p:nvSpPr>
            <p:spPr>
              <a:xfrm>
                <a:off x="2745843" y="4139178"/>
                <a:ext cx="91249" cy="91154"/>
              </a:xfrm>
              <a:custGeom>
                <a:avLst/>
                <a:gdLst>
                  <a:gd name="csX0" fmla="*/ 0 w 91249"/>
                  <a:gd name="csY0" fmla="*/ 0 h 91154"/>
                  <a:gd name="csX1" fmla="*/ 91249 w 91249"/>
                  <a:gd name="csY1" fmla="*/ 91154 h 9115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154">
                    <a:moveTo>
                      <a:pt x="0" y="0"/>
                    </a:moveTo>
                    <a:lnTo>
                      <a:pt x="91249" y="9115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69" name="Freeform: Shape 267">
                <a:extLst>
                  <a:ext uri="{FF2B5EF4-FFF2-40B4-BE49-F238E27FC236}">
                    <a16:creationId xmlns:a16="http://schemas.microsoft.com/office/drawing/2014/main" id="{3AF0A05A-F1E1-5574-4EEB-35B961BEDCF6}"/>
                  </a:ext>
                </a:extLst>
              </p:cNvPr>
              <p:cNvSpPr/>
              <p:nvPr/>
            </p:nvSpPr>
            <p:spPr>
              <a:xfrm>
                <a:off x="2745843" y="4139178"/>
                <a:ext cx="91249" cy="91154"/>
              </a:xfrm>
              <a:custGeom>
                <a:avLst/>
                <a:gdLst>
                  <a:gd name="csX0" fmla="*/ 91249 w 91249"/>
                  <a:gd name="csY0" fmla="*/ 0 h 91154"/>
                  <a:gd name="csX1" fmla="*/ 0 w 91249"/>
                  <a:gd name="csY1" fmla="*/ 91154 h 9115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154">
                    <a:moveTo>
                      <a:pt x="91249" y="0"/>
                    </a:moveTo>
                    <a:lnTo>
                      <a:pt x="0" y="9115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70" name="Freeform: Shape 268">
                <a:extLst>
                  <a:ext uri="{FF2B5EF4-FFF2-40B4-BE49-F238E27FC236}">
                    <a16:creationId xmlns:a16="http://schemas.microsoft.com/office/drawing/2014/main" id="{C7752D71-2166-512F-93D0-8CE2D0C601DB}"/>
                  </a:ext>
                </a:extLst>
              </p:cNvPr>
              <p:cNvSpPr/>
              <p:nvPr/>
            </p:nvSpPr>
            <p:spPr>
              <a:xfrm>
                <a:off x="2726984" y="4184708"/>
                <a:ext cx="128968" cy="9525"/>
              </a:xfrm>
              <a:custGeom>
                <a:avLst/>
                <a:gdLst>
                  <a:gd name="csX0" fmla="*/ 0 w 128968"/>
                  <a:gd name="csY0" fmla="*/ 0 h 9525"/>
                  <a:gd name="csX1" fmla="*/ 128969 w 128968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28968" h="9525">
                    <a:moveTo>
                      <a:pt x="0" y="0"/>
                    </a:moveTo>
                    <a:lnTo>
                      <a:pt x="128969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400" name="Graphic 20">
              <a:extLst>
                <a:ext uri="{FF2B5EF4-FFF2-40B4-BE49-F238E27FC236}">
                  <a16:creationId xmlns:a16="http://schemas.microsoft.com/office/drawing/2014/main" id="{87F31303-2959-9961-4ACC-143602A09F2F}"/>
                </a:ext>
              </a:extLst>
            </p:cNvPr>
            <p:cNvGrpSpPr/>
            <p:nvPr/>
          </p:nvGrpSpPr>
          <p:grpSpPr>
            <a:xfrm>
              <a:off x="1853901" y="2870221"/>
              <a:ext cx="93121" cy="91003"/>
              <a:chOff x="2258259" y="4058883"/>
              <a:chExt cx="128968" cy="128968"/>
            </a:xfrm>
          </p:grpSpPr>
          <p:sp>
            <p:nvSpPr>
              <p:cNvPr id="463" name="Freeform: Shape 270">
                <a:extLst>
                  <a:ext uri="{FF2B5EF4-FFF2-40B4-BE49-F238E27FC236}">
                    <a16:creationId xmlns:a16="http://schemas.microsoft.com/office/drawing/2014/main" id="{EF973DAB-D302-38FF-142E-D313E4174228}"/>
                  </a:ext>
                </a:extLst>
              </p:cNvPr>
              <p:cNvSpPr/>
              <p:nvPr/>
            </p:nvSpPr>
            <p:spPr>
              <a:xfrm>
                <a:off x="2322743" y="4058883"/>
                <a:ext cx="9525" cy="128968"/>
              </a:xfrm>
              <a:custGeom>
                <a:avLst/>
                <a:gdLst>
                  <a:gd name="csX0" fmla="*/ 0 w 9525"/>
                  <a:gd name="csY0" fmla="*/ 0 h 128968"/>
                  <a:gd name="csX1" fmla="*/ 0 w 9525"/>
                  <a:gd name="csY1" fmla="*/ 128969 h 12896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128968">
                    <a:moveTo>
                      <a:pt x="0" y="0"/>
                    </a:moveTo>
                    <a:lnTo>
                      <a:pt x="0" y="12896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64" name="Freeform: Shape 271">
                <a:extLst>
                  <a:ext uri="{FF2B5EF4-FFF2-40B4-BE49-F238E27FC236}">
                    <a16:creationId xmlns:a16="http://schemas.microsoft.com/office/drawing/2014/main" id="{3361E2C5-395B-3165-899E-8B7DE8001189}"/>
                  </a:ext>
                </a:extLst>
              </p:cNvPr>
              <p:cNvSpPr/>
              <p:nvPr/>
            </p:nvSpPr>
            <p:spPr>
              <a:xfrm>
                <a:off x="2277118" y="4077838"/>
                <a:ext cx="91249" cy="91154"/>
              </a:xfrm>
              <a:custGeom>
                <a:avLst/>
                <a:gdLst>
                  <a:gd name="csX0" fmla="*/ 0 w 91249"/>
                  <a:gd name="csY0" fmla="*/ 0 h 91154"/>
                  <a:gd name="csX1" fmla="*/ 91250 w 91249"/>
                  <a:gd name="csY1" fmla="*/ 91154 h 9115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154">
                    <a:moveTo>
                      <a:pt x="0" y="0"/>
                    </a:moveTo>
                    <a:lnTo>
                      <a:pt x="91250" y="9115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65" name="Freeform: Shape 272">
                <a:extLst>
                  <a:ext uri="{FF2B5EF4-FFF2-40B4-BE49-F238E27FC236}">
                    <a16:creationId xmlns:a16="http://schemas.microsoft.com/office/drawing/2014/main" id="{0B53DBCE-524A-7C5A-BB32-B5B25DBAFCB8}"/>
                  </a:ext>
                </a:extLst>
              </p:cNvPr>
              <p:cNvSpPr/>
              <p:nvPr/>
            </p:nvSpPr>
            <p:spPr>
              <a:xfrm>
                <a:off x="2277118" y="4077838"/>
                <a:ext cx="91249" cy="91154"/>
              </a:xfrm>
              <a:custGeom>
                <a:avLst/>
                <a:gdLst>
                  <a:gd name="csX0" fmla="*/ 91250 w 91249"/>
                  <a:gd name="csY0" fmla="*/ 0 h 91154"/>
                  <a:gd name="csX1" fmla="*/ 0 w 91249"/>
                  <a:gd name="csY1" fmla="*/ 91154 h 9115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154">
                    <a:moveTo>
                      <a:pt x="91250" y="0"/>
                    </a:moveTo>
                    <a:lnTo>
                      <a:pt x="0" y="9115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66" name="Freeform: Shape 273">
                <a:extLst>
                  <a:ext uri="{FF2B5EF4-FFF2-40B4-BE49-F238E27FC236}">
                    <a16:creationId xmlns:a16="http://schemas.microsoft.com/office/drawing/2014/main" id="{43243B5B-4A58-E838-C499-0A44D8FCC624}"/>
                  </a:ext>
                </a:extLst>
              </p:cNvPr>
              <p:cNvSpPr/>
              <p:nvPr/>
            </p:nvSpPr>
            <p:spPr>
              <a:xfrm>
                <a:off x="2258259" y="4123367"/>
                <a:ext cx="128968" cy="9525"/>
              </a:xfrm>
              <a:custGeom>
                <a:avLst/>
                <a:gdLst>
                  <a:gd name="csX0" fmla="*/ 0 w 128968"/>
                  <a:gd name="csY0" fmla="*/ 0 h 9525"/>
                  <a:gd name="csX1" fmla="*/ 128969 w 128968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28968" h="9525">
                    <a:moveTo>
                      <a:pt x="0" y="0"/>
                    </a:moveTo>
                    <a:lnTo>
                      <a:pt x="128969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401" name="Graphic 20">
              <a:extLst>
                <a:ext uri="{FF2B5EF4-FFF2-40B4-BE49-F238E27FC236}">
                  <a16:creationId xmlns:a16="http://schemas.microsoft.com/office/drawing/2014/main" id="{EA74709F-E617-8A51-89C2-FC4E3D14EFBA}"/>
                </a:ext>
              </a:extLst>
            </p:cNvPr>
            <p:cNvGrpSpPr/>
            <p:nvPr/>
          </p:nvGrpSpPr>
          <p:grpSpPr>
            <a:xfrm>
              <a:off x="1554044" y="2577249"/>
              <a:ext cx="93121" cy="91003"/>
              <a:chOff x="1842969" y="3643688"/>
              <a:chExt cx="128968" cy="128968"/>
            </a:xfrm>
          </p:grpSpPr>
          <p:sp>
            <p:nvSpPr>
              <p:cNvPr id="459" name="Freeform: Shape 275">
                <a:extLst>
                  <a:ext uri="{FF2B5EF4-FFF2-40B4-BE49-F238E27FC236}">
                    <a16:creationId xmlns:a16="http://schemas.microsoft.com/office/drawing/2014/main" id="{50D90C5A-E42B-7AAD-6C02-1D5DD6FB3FB8}"/>
                  </a:ext>
                </a:extLst>
              </p:cNvPr>
              <p:cNvSpPr/>
              <p:nvPr/>
            </p:nvSpPr>
            <p:spPr>
              <a:xfrm>
                <a:off x="1907453" y="3643688"/>
                <a:ext cx="9525" cy="128968"/>
              </a:xfrm>
              <a:custGeom>
                <a:avLst/>
                <a:gdLst>
                  <a:gd name="csX0" fmla="*/ 0 w 9525"/>
                  <a:gd name="csY0" fmla="*/ 0 h 128968"/>
                  <a:gd name="csX1" fmla="*/ 0 w 9525"/>
                  <a:gd name="csY1" fmla="*/ 128969 h 12896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128968">
                    <a:moveTo>
                      <a:pt x="0" y="0"/>
                    </a:moveTo>
                    <a:lnTo>
                      <a:pt x="0" y="128969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60" name="Freeform: Shape 276">
                <a:extLst>
                  <a:ext uri="{FF2B5EF4-FFF2-40B4-BE49-F238E27FC236}">
                    <a16:creationId xmlns:a16="http://schemas.microsoft.com/office/drawing/2014/main" id="{82646250-C669-3F5C-A310-BE85D7C58EAA}"/>
                  </a:ext>
                </a:extLst>
              </p:cNvPr>
              <p:cNvSpPr/>
              <p:nvPr/>
            </p:nvSpPr>
            <p:spPr>
              <a:xfrm>
                <a:off x="1861828" y="3662548"/>
                <a:ext cx="91249" cy="91154"/>
              </a:xfrm>
              <a:custGeom>
                <a:avLst/>
                <a:gdLst>
                  <a:gd name="csX0" fmla="*/ 0 w 91249"/>
                  <a:gd name="csY0" fmla="*/ 0 h 91154"/>
                  <a:gd name="csX1" fmla="*/ 91249 w 91249"/>
                  <a:gd name="csY1" fmla="*/ 91154 h 9115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154">
                    <a:moveTo>
                      <a:pt x="0" y="0"/>
                    </a:moveTo>
                    <a:lnTo>
                      <a:pt x="91249" y="9115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61" name="Freeform: Shape 277">
                <a:extLst>
                  <a:ext uri="{FF2B5EF4-FFF2-40B4-BE49-F238E27FC236}">
                    <a16:creationId xmlns:a16="http://schemas.microsoft.com/office/drawing/2014/main" id="{233DAC8E-554F-BAE9-554A-51254FC33BFA}"/>
                  </a:ext>
                </a:extLst>
              </p:cNvPr>
              <p:cNvSpPr/>
              <p:nvPr/>
            </p:nvSpPr>
            <p:spPr>
              <a:xfrm>
                <a:off x="1861828" y="3662548"/>
                <a:ext cx="91249" cy="91154"/>
              </a:xfrm>
              <a:custGeom>
                <a:avLst/>
                <a:gdLst>
                  <a:gd name="csX0" fmla="*/ 91249 w 91249"/>
                  <a:gd name="csY0" fmla="*/ 0 h 91154"/>
                  <a:gd name="csX1" fmla="*/ 0 w 91249"/>
                  <a:gd name="csY1" fmla="*/ 91154 h 9115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1249" h="91154">
                    <a:moveTo>
                      <a:pt x="91249" y="0"/>
                    </a:moveTo>
                    <a:lnTo>
                      <a:pt x="0" y="91154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62" name="Freeform: Shape 278">
                <a:extLst>
                  <a:ext uri="{FF2B5EF4-FFF2-40B4-BE49-F238E27FC236}">
                    <a16:creationId xmlns:a16="http://schemas.microsoft.com/office/drawing/2014/main" id="{798BB21C-9C81-2FE7-9812-DC1AC537085F}"/>
                  </a:ext>
                </a:extLst>
              </p:cNvPr>
              <p:cNvSpPr/>
              <p:nvPr/>
            </p:nvSpPr>
            <p:spPr>
              <a:xfrm>
                <a:off x="1842969" y="3708172"/>
                <a:ext cx="128968" cy="9525"/>
              </a:xfrm>
              <a:custGeom>
                <a:avLst/>
                <a:gdLst>
                  <a:gd name="csX0" fmla="*/ 0 w 128968"/>
                  <a:gd name="csY0" fmla="*/ 0 h 9525"/>
                  <a:gd name="csX1" fmla="*/ 128968 w 128968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28968" h="9525">
                    <a:moveTo>
                      <a:pt x="0" y="0"/>
                    </a:moveTo>
                    <a:lnTo>
                      <a:pt x="128968" y="0"/>
                    </a:lnTo>
                  </a:path>
                </a:pathLst>
              </a:custGeom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402" name="Freeform: Shape 279">
              <a:extLst>
                <a:ext uri="{FF2B5EF4-FFF2-40B4-BE49-F238E27FC236}">
                  <a16:creationId xmlns:a16="http://schemas.microsoft.com/office/drawing/2014/main" id="{BE73CC03-538B-058F-6A5B-36317804865C}"/>
                </a:ext>
              </a:extLst>
            </p:cNvPr>
            <p:cNvSpPr/>
            <p:nvPr/>
          </p:nvSpPr>
          <p:spPr>
            <a:xfrm>
              <a:off x="3663505" y="3225429"/>
              <a:ext cx="78679" cy="66605"/>
            </a:xfrm>
            <a:custGeom>
              <a:avLst/>
              <a:gdLst>
                <a:gd name="csX0" fmla="*/ 54483 w 108966"/>
                <a:gd name="csY0" fmla="*/ 0 h 94392"/>
                <a:gd name="csX1" fmla="*/ 108966 w 108966"/>
                <a:gd name="csY1" fmla="*/ 94393 h 94392"/>
                <a:gd name="csX2" fmla="*/ 0 w 108966"/>
                <a:gd name="csY2" fmla="*/ 94393 h 94392"/>
                <a:gd name="csX3" fmla="*/ 54483 w 108966"/>
                <a:gd name="csY3" fmla="*/ 0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8966" h="94392">
                  <a:moveTo>
                    <a:pt x="54483" y="0"/>
                  </a:moveTo>
                  <a:lnTo>
                    <a:pt x="108966" y="94393"/>
                  </a:lnTo>
                  <a:lnTo>
                    <a:pt x="0" y="94393"/>
                  </a:lnTo>
                  <a:lnTo>
                    <a:pt x="54483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03" name="Freeform: Shape 280">
              <a:extLst>
                <a:ext uri="{FF2B5EF4-FFF2-40B4-BE49-F238E27FC236}">
                  <a16:creationId xmlns:a16="http://schemas.microsoft.com/office/drawing/2014/main" id="{FF46071F-5FAC-C8C0-82B1-285DF2DA60C2}"/>
                </a:ext>
              </a:extLst>
            </p:cNvPr>
            <p:cNvSpPr/>
            <p:nvPr/>
          </p:nvSpPr>
          <p:spPr>
            <a:xfrm>
              <a:off x="3362545" y="3603288"/>
              <a:ext cx="78679" cy="66672"/>
            </a:xfrm>
            <a:custGeom>
              <a:avLst/>
              <a:gdLst>
                <a:gd name="csX0" fmla="*/ 54483 w 108966"/>
                <a:gd name="csY0" fmla="*/ 0 h 94487"/>
                <a:gd name="csX1" fmla="*/ 108966 w 108966"/>
                <a:gd name="csY1" fmla="*/ 94488 h 94487"/>
                <a:gd name="csX2" fmla="*/ 0 w 108966"/>
                <a:gd name="csY2" fmla="*/ 94488 h 94487"/>
                <a:gd name="csX3" fmla="*/ 54483 w 108966"/>
                <a:gd name="csY3" fmla="*/ 0 h 944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8966" h="94487">
                  <a:moveTo>
                    <a:pt x="54483" y="0"/>
                  </a:moveTo>
                  <a:lnTo>
                    <a:pt x="108966" y="94488"/>
                  </a:lnTo>
                  <a:lnTo>
                    <a:pt x="0" y="94488"/>
                  </a:lnTo>
                  <a:lnTo>
                    <a:pt x="54483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04" name="Freeform: Shape 281">
              <a:extLst>
                <a:ext uri="{FF2B5EF4-FFF2-40B4-BE49-F238E27FC236}">
                  <a16:creationId xmlns:a16="http://schemas.microsoft.com/office/drawing/2014/main" id="{391D9FED-6846-1BB8-63CD-6C3E69351179}"/>
                </a:ext>
              </a:extLst>
            </p:cNvPr>
            <p:cNvSpPr/>
            <p:nvPr/>
          </p:nvSpPr>
          <p:spPr>
            <a:xfrm>
              <a:off x="3024105" y="3603288"/>
              <a:ext cx="78679" cy="66672"/>
            </a:xfrm>
            <a:custGeom>
              <a:avLst/>
              <a:gdLst>
                <a:gd name="csX0" fmla="*/ 54483 w 108966"/>
                <a:gd name="csY0" fmla="*/ 0 h 94487"/>
                <a:gd name="csX1" fmla="*/ 108966 w 108966"/>
                <a:gd name="csY1" fmla="*/ 94488 h 94487"/>
                <a:gd name="csX2" fmla="*/ 0 w 108966"/>
                <a:gd name="csY2" fmla="*/ 94488 h 94487"/>
                <a:gd name="csX3" fmla="*/ 54483 w 108966"/>
                <a:gd name="csY3" fmla="*/ 0 h 944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8966" h="94487">
                  <a:moveTo>
                    <a:pt x="54483" y="0"/>
                  </a:moveTo>
                  <a:lnTo>
                    <a:pt x="108966" y="94488"/>
                  </a:lnTo>
                  <a:lnTo>
                    <a:pt x="0" y="94488"/>
                  </a:lnTo>
                  <a:lnTo>
                    <a:pt x="54483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05" name="Freeform: Shape 282">
              <a:extLst>
                <a:ext uri="{FF2B5EF4-FFF2-40B4-BE49-F238E27FC236}">
                  <a16:creationId xmlns:a16="http://schemas.microsoft.com/office/drawing/2014/main" id="{B83FB342-4463-61D4-A0E7-44727D737431}"/>
                </a:ext>
              </a:extLst>
            </p:cNvPr>
            <p:cNvSpPr/>
            <p:nvPr/>
          </p:nvSpPr>
          <p:spPr>
            <a:xfrm>
              <a:off x="2798043" y="3603288"/>
              <a:ext cx="78747" cy="66672"/>
            </a:xfrm>
            <a:custGeom>
              <a:avLst/>
              <a:gdLst>
                <a:gd name="csX0" fmla="*/ 54578 w 109061"/>
                <a:gd name="csY0" fmla="*/ 0 h 94487"/>
                <a:gd name="csX1" fmla="*/ 109061 w 109061"/>
                <a:gd name="csY1" fmla="*/ 94488 h 94487"/>
                <a:gd name="csX2" fmla="*/ 0 w 109061"/>
                <a:gd name="csY2" fmla="*/ 94488 h 94487"/>
                <a:gd name="csX3" fmla="*/ 54578 w 109061"/>
                <a:gd name="csY3" fmla="*/ 0 h 944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9061" h="94487">
                  <a:moveTo>
                    <a:pt x="54578" y="0"/>
                  </a:moveTo>
                  <a:lnTo>
                    <a:pt x="109061" y="94488"/>
                  </a:lnTo>
                  <a:lnTo>
                    <a:pt x="0" y="94488"/>
                  </a:lnTo>
                  <a:lnTo>
                    <a:pt x="54578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06" name="Freeform: Shape 283">
              <a:extLst>
                <a:ext uri="{FF2B5EF4-FFF2-40B4-BE49-F238E27FC236}">
                  <a16:creationId xmlns:a16="http://schemas.microsoft.com/office/drawing/2014/main" id="{96C4A4CE-6213-B8B1-F81F-EA4EE6784B5D}"/>
                </a:ext>
              </a:extLst>
            </p:cNvPr>
            <p:cNvSpPr/>
            <p:nvPr/>
          </p:nvSpPr>
          <p:spPr>
            <a:xfrm>
              <a:off x="2498253" y="3603288"/>
              <a:ext cx="78679" cy="66672"/>
            </a:xfrm>
            <a:custGeom>
              <a:avLst/>
              <a:gdLst>
                <a:gd name="csX0" fmla="*/ 54483 w 108966"/>
                <a:gd name="csY0" fmla="*/ 0 h 94487"/>
                <a:gd name="csX1" fmla="*/ 108966 w 108966"/>
                <a:gd name="csY1" fmla="*/ 94488 h 94487"/>
                <a:gd name="csX2" fmla="*/ 0 w 108966"/>
                <a:gd name="csY2" fmla="*/ 94488 h 94487"/>
                <a:gd name="csX3" fmla="*/ 54483 w 108966"/>
                <a:gd name="csY3" fmla="*/ 0 h 944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8966" h="94487">
                  <a:moveTo>
                    <a:pt x="54483" y="0"/>
                  </a:moveTo>
                  <a:lnTo>
                    <a:pt x="108966" y="94488"/>
                  </a:lnTo>
                  <a:lnTo>
                    <a:pt x="0" y="94488"/>
                  </a:lnTo>
                  <a:lnTo>
                    <a:pt x="54483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07" name="Freeform: Shape 284">
              <a:extLst>
                <a:ext uri="{FF2B5EF4-FFF2-40B4-BE49-F238E27FC236}">
                  <a16:creationId xmlns:a16="http://schemas.microsoft.com/office/drawing/2014/main" id="{4F38E0E0-5CAC-8882-E61F-35B08F20618D}"/>
                </a:ext>
              </a:extLst>
            </p:cNvPr>
            <p:cNvSpPr/>
            <p:nvPr/>
          </p:nvSpPr>
          <p:spPr>
            <a:xfrm>
              <a:off x="2162081" y="3603288"/>
              <a:ext cx="78679" cy="66672"/>
            </a:xfrm>
            <a:custGeom>
              <a:avLst/>
              <a:gdLst>
                <a:gd name="csX0" fmla="*/ 54483 w 108966"/>
                <a:gd name="csY0" fmla="*/ 0 h 94487"/>
                <a:gd name="csX1" fmla="*/ 108966 w 108966"/>
                <a:gd name="csY1" fmla="*/ 94488 h 94487"/>
                <a:gd name="csX2" fmla="*/ 0 w 108966"/>
                <a:gd name="csY2" fmla="*/ 94488 h 94487"/>
                <a:gd name="csX3" fmla="*/ 54483 w 108966"/>
                <a:gd name="csY3" fmla="*/ 0 h 944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8966" h="94487">
                  <a:moveTo>
                    <a:pt x="54483" y="0"/>
                  </a:moveTo>
                  <a:lnTo>
                    <a:pt x="108966" y="94488"/>
                  </a:lnTo>
                  <a:lnTo>
                    <a:pt x="0" y="94488"/>
                  </a:lnTo>
                  <a:lnTo>
                    <a:pt x="54483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08" name="Freeform: Shape 285">
              <a:extLst>
                <a:ext uri="{FF2B5EF4-FFF2-40B4-BE49-F238E27FC236}">
                  <a16:creationId xmlns:a16="http://schemas.microsoft.com/office/drawing/2014/main" id="{2386057A-C8F8-E355-E3A7-E636EFDC90FE}"/>
                </a:ext>
              </a:extLst>
            </p:cNvPr>
            <p:cNvSpPr/>
            <p:nvPr/>
          </p:nvSpPr>
          <p:spPr>
            <a:xfrm>
              <a:off x="1896266" y="3603288"/>
              <a:ext cx="78747" cy="66672"/>
            </a:xfrm>
            <a:custGeom>
              <a:avLst/>
              <a:gdLst>
                <a:gd name="csX0" fmla="*/ 54578 w 109061"/>
                <a:gd name="csY0" fmla="*/ 0 h 94487"/>
                <a:gd name="csX1" fmla="*/ 109061 w 109061"/>
                <a:gd name="csY1" fmla="*/ 94488 h 94487"/>
                <a:gd name="csX2" fmla="*/ 0 w 109061"/>
                <a:gd name="csY2" fmla="*/ 94488 h 94487"/>
                <a:gd name="csX3" fmla="*/ 54578 w 109061"/>
                <a:gd name="csY3" fmla="*/ 0 h 944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9061" h="94487">
                  <a:moveTo>
                    <a:pt x="54578" y="0"/>
                  </a:moveTo>
                  <a:lnTo>
                    <a:pt x="109061" y="94488"/>
                  </a:lnTo>
                  <a:lnTo>
                    <a:pt x="0" y="94488"/>
                  </a:lnTo>
                  <a:lnTo>
                    <a:pt x="54578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09" name="Freeform: Shape 286">
              <a:extLst>
                <a:ext uri="{FF2B5EF4-FFF2-40B4-BE49-F238E27FC236}">
                  <a16:creationId xmlns:a16="http://schemas.microsoft.com/office/drawing/2014/main" id="{B287A51E-9139-1924-AD31-0C99FF07D7F6}"/>
                </a:ext>
              </a:extLst>
            </p:cNvPr>
            <p:cNvSpPr/>
            <p:nvPr/>
          </p:nvSpPr>
          <p:spPr>
            <a:xfrm>
              <a:off x="1560095" y="2996778"/>
              <a:ext cx="78747" cy="66605"/>
            </a:xfrm>
            <a:custGeom>
              <a:avLst/>
              <a:gdLst>
                <a:gd name="csX0" fmla="*/ 54578 w 109061"/>
                <a:gd name="csY0" fmla="*/ 0 h 94392"/>
                <a:gd name="csX1" fmla="*/ 109061 w 109061"/>
                <a:gd name="csY1" fmla="*/ 94393 h 94392"/>
                <a:gd name="csX2" fmla="*/ 0 w 109061"/>
                <a:gd name="csY2" fmla="*/ 94393 h 94392"/>
                <a:gd name="csX3" fmla="*/ 54578 w 109061"/>
                <a:gd name="csY3" fmla="*/ 0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9061" h="94392">
                  <a:moveTo>
                    <a:pt x="54578" y="0"/>
                  </a:moveTo>
                  <a:lnTo>
                    <a:pt x="109061" y="94393"/>
                  </a:lnTo>
                  <a:lnTo>
                    <a:pt x="0" y="94393"/>
                  </a:lnTo>
                  <a:lnTo>
                    <a:pt x="54578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10" name="Freeform: Shape 287">
              <a:extLst>
                <a:ext uri="{FF2B5EF4-FFF2-40B4-BE49-F238E27FC236}">
                  <a16:creationId xmlns:a16="http://schemas.microsoft.com/office/drawing/2014/main" id="{DF0AB0DA-5109-6D09-54FB-DA82909B25CD}"/>
                </a:ext>
              </a:extLst>
            </p:cNvPr>
            <p:cNvSpPr/>
            <p:nvPr/>
          </p:nvSpPr>
          <p:spPr>
            <a:xfrm>
              <a:off x="1259136" y="2296443"/>
              <a:ext cx="78747" cy="66605"/>
            </a:xfrm>
            <a:custGeom>
              <a:avLst/>
              <a:gdLst>
                <a:gd name="csX0" fmla="*/ 54483 w 109061"/>
                <a:gd name="csY0" fmla="*/ 0 h 94392"/>
                <a:gd name="csX1" fmla="*/ 109061 w 109061"/>
                <a:gd name="csY1" fmla="*/ 94393 h 94392"/>
                <a:gd name="csX2" fmla="*/ 0 w 109061"/>
                <a:gd name="csY2" fmla="*/ 94393 h 94392"/>
                <a:gd name="csX3" fmla="*/ 54483 w 109061"/>
                <a:gd name="csY3" fmla="*/ 0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9061" h="94392">
                  <a:moveTo>
                    <a:pt x="54483" y="0"/>
                  </a:moveTo>
                  <a:lnTo>
                    <a:pt x="109061" y="94393"/>
                  </a:lnTo>
                  <a:lnTo>
                    <a:pt x="0" y="94393"/>
                  </a:lnTo>
                  <a:lnTo>
                    <a:pt x="54483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11" name="Freeform: Shape 288">
              <a:extLst>
                <a:ext uri="{FF2B5EF4-FFF2-40B4-BE49-F238E27FC236}">
                  <a16:creationId xmlns:a16="http://schemas.microsoft.com/office/drawing/2014/main" id="{76417481-C636-BBDA-B81A-980A018296C6}"/>
                </a:ext>
              </a:extLst>
            </p:cNvPr>
            <p:cNvSpPr/>
            <p:nvPr/>
          </p:nvSpPr>
          <p:spPr>
            <a:xfrm>
              <a:off x="1560095" y="2444038"/>
              <a:ext cx="78747" cy="66605"/>
            </a:xfrm>
            <a:custGeom>
              <a:avLst/>
              <a:gdLst>
                <a:gd name="csX0" fmla="*/ 54578 w 109061"/>
                <a:gd name="csY0" fmla="*/ 0 h 94392"/>
                <a:gd name="csX1" fmla="*/ 109061 w 109061"/>
                <a:gd name="csY1" fmla="*/ 94393 h 94392"/>
                <a:gd name="csX2" fmla="*/ 0 w 109061"/>
                <a:gd name="csY2" fmla="*/ 94393 h 94392"/>
                <a:gd name="csX3" fmla="*/ 54578 w 109061"/>
                <a:gd name="csY3" fmla="*/ 0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9061" h="94392">
                  <a:moveTo>
                    <a:pt x="54578" y="0"/>
                  </a:moveTo>
                  <a:lnTo>
                    <a:pt x="109061" y="94393"/>
                  </a:lnTo>
                  <a:lnTo>
                    <a:pt x="0" y="94393"/>
                  </a:lnTo>
                  <a:lnTo>
                    <a:pt x="54578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12" name="Freeform: Shape 289">
              <a:extLst>
                <a:ext uri="{FF2B5EF4-FFF2-40B4-BE49-F238E27FC236}">
                  <a16:creationId xmlns:a16="http://schemas.microsoft.com/office/drawing/2014/main" id="{C2065550-E288-7B19-DD36-80938B034D7B}"/>
                </a:ext>
              </a:extLst>
            </p:cNvPr>
            <p:cNvSpPr/>
            <p:nvPr/>
          </p:nvSpPr>
          <p:spPr>
            <a:xfrm>
              <a:off x="1859953" y="2453985"/>
              <a:ext cx="78679" cy="66672"/>
            </a:xfrm>
            <a:custGeom>
              <a:avLst/>
              <a:gdLst>
                <a:gd name="csX0" fmla="*/ 54483 w 108966"/>
                <a:gd name="csY0" fmla="*/ 0 h 94487"/>
                <a:gd name="csX1" fmla="*/ 108966 w 108966"/>
                <a:gd name="csY1" fmla="*/ 94488 h 94487"/>
                <a:gd name="csX2" fmla="*/ 0 w 108966"/>
                <a:gd name="csY2" fmla="*/ 94488 h 94487"/>
                <a:gd name="csX3" fmla="*/ 54483 w 108966"/>
                <a:gd name="csY3" fmla="*/ 0 h 9448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8966" h="94487">
                  <a:moveTo>
                    <a:pt x="54483" y="0"/>
                  </a:moveTo>
                  <a:lnTo>
                    <a:pt x="108966" y="94488"/>
                  </a:lnTo>
                  <a:lnTo>
                    <a:pt x="0" y="94488"/>
                  </a:lnTo>
                  <a:lnTo>
                    <a:pt x="54483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13" name="Freeform: Shape 290">
              <a:extLst>
                <a:ext uri="{FF2B5EF4-FFF2-40B4-BE49-F238E27FC236}">
                  <a16:creationId xmlns:a16="http://schemas.microsoft.com/office/drawing/2014/main" id="{51AAB5D4-FEC0-6261-4AF6-0E8C1492FC66}"/>
                </a:ext>
              </a:extLst>
            </p:cNvPr>
            <p:cNvSpPr/>
            <p:nvPr/>
          </p:nvSpPr>
          <p:spPr>
            <a:xfrm>
              <a:off x="2162081" y="2427370"/>
              <a:ext cx="78679" cy="66605"/>
            </a:xfrm>
            <a:custGeom>
              <a:avLst/>
              <a:gdLst>
                <a:gd name="csX0" fmla="*/ 54483 w 108966"/>
                <a:gd name="csY0" fmla="*/ 0 h 94392"/>
                <a:gd name="csX1" fmla="*/ 108966 w 108966"/>
                <a:gd name="csY1" fmla="*/ 94393 h 94392"/>
                <a:gd name="csX2" fmla="*/ 0 w 108966"/>
                <a:gd name="csY2" fmla="*/ 94393 h 94392"/>
                <a:gd name="csX3" fmla="*/ 54483 w 108966"/>
                <a:gd name="csY3" fmla="*/ 0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8966" h="94392">
                  <a:moveTo>
                    <a:pt x="54483" y="0"/>
                  </a:moveTo>
                  <a:lnTo>
                    <a:pt x="108966" y="94393"/>
                  </a:lnTo>
                  <a:lnTo>
                    <a:pt x="0" y="94393"/>
                  </a:lnTo>
                  <a:lnTo>
                    <a:pt x="54483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14" name="Freeform: Shape 291">
              <a:extLst>
                <a:ext uri="{FF2B5EF4-FFF2-40B4-BE49-F238E27FC236}">
                  <a16:creationId xmlns:a16="http://schemas.microsoft.com/office/drawing/2014/main" id="{2EE2B324-B9EE-02BB-4657-1BFD5D9A9143}"/>
                </a:ext>
              </a:extLst>
            </p:cNvPr>
            <p:cNvSpPr/>
            <p:nvPr/>
          </p:nvSpPr>
          <p:spPr>
            <a:xfrm>
              <a:off x="2461871" y="2498411"/>
              <a:ext cx="78747" cy="66605"/>
            </a:xfrm>
            <a:custGeom>
              <a:avLst/>
              <a:gdLst>
                <a:gd name="csX0" fmla="*/ 54578 w 109061"/>
                <a:gd name="csY0" fmla="*/ 0 h 94392"/>
                <a:gd name="csX1" fmla="*/ 109061 w 109061"/>
                <a:gd name="csY1" fmla="*/ 94393 h 94392"/>
                <a:gd name="csX2" fmla="*/ 0 w 109061"/>
                <a:gd name="csY2" fmla="*/ 94393 h 94392"/>
                <a:gd name="csX3" fmla="*/ 54578 w 109061"/>
                <a:gd name="csY3" fmla="*/ 0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9061" h="94392">
                  <a:moveTo>
                    <a:pt x="54578" y="0"/>
                  </a:moveTo>
                  <a:lnTo>
                    <a:pt x="109061" y="94393"/>
                  </a:lnTo>
                  <a:lnTo>
                    <a:pt x="0" y="94393"/>
                  </a:lnTo>
                  <a:lnTo>
                    <a:pt x="54578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15" name="Freeform: Shape 292">
              <a:extLst>
                <a:ext uri="{FF2B5EF4-FFF2-40B4-BE49-F238E27FC236}">
                  <a16:creationId xmlns:a16="http://schemas.microsoft.com/office/drawing/2014/main" id="{A0A3EE1D-5FAD-042F-D4E7-5488950FF49F}"/>
                </a:ext>
              </a:extLst>
            </p:cNvPr>
            <p:cNvSpPr/>
            <p:nvPr/>
          </p:nvSpPr>
          <p:spPr>
            <a:xfrm>
              <a:off x="1557826" y="2073303"/>
              <a:ext cx="78747" cy="66605"/>
            </a:xfrm>
            <a:custGeom>
              <a:avLst/>
              <a:gdLst>
                <a:gd name="csX0" fmla="*/ 54578 w 109061"/>
                <a:gd name="csY0" fmla="*/ 94393 h 94392"/>
                <a:gd name="csX1" fmla="*/ 0 w 109061"/>
                <a:gd name="csY1" fmla="*/ 0 h 94392"/>
                <a:gd name="csX2" fmla="*/ 109061 w 109061"/>
                <a:gd name="csY2" fmla="*/ 0 h 94392"/>
                <a:gd name="csX3" fmla="*/ 54578 w 109061"/>
                <a:gd name="csY3" fmla="*/ 94393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9061" h="94392">
                  <a:moveTo>
                    <a:pt x="54578" y="94393"/>
                  </a:moveTo>
                  <a:lnTo>
                    <a:pt x="0" y="0"/>
                  </a:lnTo>
                  <a:lnTo>
                    <a:pt x="109061" y="0"/>
                  </a:lnTo>
                  <a:lnTo>
                    <a:pt x="54578" y="9439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16" name="Freeform: Shape 293">
              <a:extLst>
                <a:ext uri="{FF2B5EF4-FFF2-40B4-BE49-F238E27FC236}">
                  <a16:creationId xmlns:a16="http://schemas.microsoft.com/office/drawing/2014/main" id="{467F1AB7-37D9-69AA-EFAD-599A08BD0240}"/>
                </a:ext>
              </a:extLst>
            </p:cNvPr>
            <p:cNvSpPr/>
            <p:nvPr/>
          </p:nvSpPr>
          <p:spPr>
            <a:xfrm>
              <a:off x="1261406" y="2187629"/>
              <a:ext cx="78747" cy="66605"/>
            </a:xfrm>
            <a:custGeom>
              <a:avLst/>
              <a:gdLst>
                <a:gd name="csX0" fmla="*/ 54483 w 109061"/>
                <a:gd name="csY0" fmla="*/ 0 h 94392"/>
                <a:gd name="csX1" fmla="*/ 109061 w 109061"/>
                <a:gd name="csY1" fmla="*/ 94393 h 94392"/>
                <a:gd name="csX2" fmla="*/ 0 w 109061"/>
                <a:gd name="csY2" fmla="*/ 94393 h 94392"/>
                <a:gd name="csX3" fmla="*/ 54483 w 109061"/>
                <a:gd name="csY3" fmla="*/ 0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9061" h="94392">
                  <a:moveTo>
                    <a:pt x="54483" y="0"/>
                  </a:moveTo>
                  <a:lnTo>
                    <a:pt x="109061" y="94393"/>
                  </a:lnTo>
                  <a:lnTo>
                    <a:pt x="0" y="94393"/>
                  </a:lnTo>
                  <a:lnTo>
                    <a:pt x="54483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17" name="Freeform: Shape 294">
              <a:extLst>
                <a:ext uri="{FF2B5EF4-FFF2-40B4-BE49-F238E27FC236}">
                  <a16:creationId xmlns:a16="http://schemas.microsoft.com/office/drawing/2014/main" id="{A71FA302-7B02-3C42-166C-0F85BD65A994}"/>
                </a:ext>
              </a:extLst>
            </p:cNvPr>
            <p:cNvSpPr/>
            <p:nvPr/>
          </p:nvSpPr>
          <p:spPr>
            <a:xfrm>
              <a:off x="1575639" y="2278633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4"/>
                  </a:lnTo>
                  <a:lnTo>
                    <a:pt x="0" y="661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18" name="Freeform: Shape 295">
              <a:extLst>
                <a:ext uri="{FF2B5EF4-FFF2-40B4-BE49-F238E27FC236}">
                  <a16:creationId xmlns:a16="http://schemas.microsoft.com/office/drawing/2014/main" id="{A005A03C-B09F-3AA4-9DAC-A43AA27819C6}"/>
                </a:ext>
              </a:extLst>
            </p:cNvPr>
            <p:cNvSpPr/>
            <p:nvPr/>
          </p:nvSpPr>
          <p:spPr>
            <a:xfrm>
              <a:off x="1385958" y="2245364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4"/>
                  </a:lnTo>
                  <a:lnTo>
                    <a:pt x="0" y="661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19" name="Freeform: Shape 296">
              <a:extLst>
                <a:ext uri="{FF2B5EF4-FFF2-40B4-BE49-F238E27FC236}">
                  <a16:creationId xmlns:a16="http://schemas.microsoft.com/office/drawing/2014/main" id="{D96A8ECB-8D04-1073-6080-2BF69FB8184B}"/>
                </a:ext>
              </a:extLst>
            </p:cNvPr>
            <p:cNvSpPr/>
            <p:nvPr/>
          </p:nvSpPr>
          <p:spPr>
            <a:xfrm>
              <a:off x="1572201" y="2112152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3 h 66103"/>
                <a:gd name="csX3" fmla="*/ 0 w 66103"/>
                <a:gd name="csY3" fmla="*/ 66103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3"/>
                  </a:lnTo>
                  <a:lnTo>
                    <a:pt x="0" y="6610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20" name="Freeform: Shape 297">
              <a:extLst>
                <a:ext uri="{FF2B5EF4-FFF2-40B4-BE49-F238E27FC236}">
                  <a16:creationId xmlns:a16="http://schemas.microsoft.com/office/drawing/2014/main" id="{CACED947-7437-3781-2274-482A632C2B7A}"/>
                </a:ext>
              </a:extLst>
            </p:cNvPr>
            <p:cNvSpPr/>
            <p:nvPr/>
          </p:nvSpPr>
          <p:spPr>
            <a:xfrm>
              <a:off x="1260306" y="2477307"/>
              <a:ext cx="78678" cy="66605"/>
            </a:xfrm>
            <a:custGeom>
              <a:avLst/>
              <a:gdLst>
                <a:gd name="csX0" fmla="*/ 54483 w 108965"/>
                <a:gd name="csY0" fmla="*/ 0 h 94392"/>
                <a:gd name="csX1" fmla="*/ 108966 w 108965"/>
                <a:gd name="csY1" fmla="*/ 94393 h 94392"/>
                <a:gd name="csX2" fmla="*/ 0 w 108965"/>
                <a:gd name="csY2" fmla="*/ 94393 h 94392"/>
                <a:gd name="csX3" fmla="*/ 54483 w 108965"/>
                <a:gd name="csY3" fmla="*/ 0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8965" h="94392">
                  <a:moveTo>
                    <a:pt x="54483" y="0"/>
                  </a:moveTo>
                  <a:lnTo>
                    <a:pt x="108966" y="94393"/>
                  </a:lnTo>
                  <a:lnTo>
                    <a:pt x="0" y="94393"/>
                  </a:lnTo>
                  <a:lnTo>
                    <a:pt x="54483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21" name="Freeform: Shape 298">
              <a:extLst>
                <a:ext uri="{FF2B5EF4-FFF2-40B4-BE49-F238E27FC236}">
                  <a16:creationId xmlns:a16="http://schemas.microsoft.com/office/drawing/2014/main" id="{07B12941-0D1F-8463-F250-77210F7B8CB5}"/>
                </a:ext>
              </a:extLst>
            </p:cNvPr>
            <p:cNvSpPr/>
            <p:nvPr/>
          </p:nvSpPr>
          <p:spPr>
            <a:xfrm>
              <a:off x="1260306" y="2404048"/>
              <a:ext cx="78678" cy="66605"/>
            </a:xfrm>
            <a:custGeom>
              <a:avLst/>
              <a:gdLst>
                <a:gd name="csX0" fmla="*/ 54483 w 108965"/>
                <a:gd name="csY0" fmla="*/ 94393 h 94392"/>
                <a:gd name="csX1" fmla="*/ 0 w 108965"/>
                <a:gd name="csY1" fmla="*/ 0 h 94392"/>
                <a:gd name="csX2" fmla="*/ 108966 w 108965"/>
                <a:gd name="csY2" fmla="*/ 0 h 94392"/>
                <a:gd name="csX3" fmla="*/ 54483 w 108965"/>
                <a:gd name="csY3" fmla="*/ 94393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8965" h="94392">
                  <a:moveTo>
                    <a:pt x="54483" y="94393"/>
                  </a:moveTo>
                  <a:lnTo>
                    <a:pt x="0" y="0"/>
                  </a:lnTo>
                  <a:lnTo>
                    <a:pt x="108966" y="0"/>
                  </a:lnTo>
                  <a:lnTo>
                    <a:pt x="54483" y="9439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22" name="Freeform: Shape 299">
              <a:extLst>
                <a:ext uri="{FF2B5EF4-FFF2-40B4-BE49-F238E27FC236}">
                  <a16:creationId xmlns:a16="http://schemas.microsoft.com/office/drawing/2014/main" id="{0E7F7156-B39C-A704-7225-45344F06E9E0}"/>
                </a:ext>
              </a:extLst>
            </p:cNvPr>
            <p:cNvSpPr/>
            <p:nvPr/>
          </p:nvSpPr>
          <p:spPr>
            <a:xfrm>
              <a:off x="1462023" y="1274169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3 w 66103"/>
                <a:gd name="csY1" fmla="*/ 0 h 66103"/>
                <a:gd name="csX2" fmla="*/ 66103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3" y="0"/>
                  </a:lnTo>
                  <a:lnTo>
                    <a:pt x="66103" y="66104"/>
                  </a:lnTo>
                  <a:lnTo>
                    <a:pt x="0" y="66104"/>
                  </a:lnTo>
                  <a:close/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23" name="Freeform: Shape 300">
              <a:extLst>
                <a:ext uri="{FF2B5EF4-FFF2-40B4-BE49-F238E27FC236}">
                  <a16:creationId xmlns:a16="http://schemas.microsoft.com/office/drawing/2014/main" id="{3C9CFC4D-9A1A-6FE6-1D38-B304D0780685}"/>
                </a:ext>
              </a:extLst>
            </p:cNvPr>
            <p:cNvSpPr/>
            <p:nvPr/>
          </p:nvSpPr>
          <p:spPr>
            <a:xfrm>
              <a:off x="1275781" y="2384087"/>
              <a:ext cx="47729" cy="46644"/>
            </a:xfrm>
            <a:custGeom>
              <a:avLst/>
              <a:gdLst>
                <a:gd name="csX0" fmla="*/ 0 w 66103"/>
                <a:gd name="csY0" fmla="*/ 0 h 66103"/>
                <a:gd name="csX1" fmla="*/ 66104 w 66103"/>
                <a:gd name="csY1" fmla="*/ 0 h 66103"/>
                <a:gd name="csX2" fmla="*/ 66104 w 66103"/>
                <a:gd name="csY2" fmla="*/ 66104 h 66103"/>
                <a:gd name="csX3" fmla="*/ 0 w 66103"/>
                <a:gd name="csY3" fmla="*/ 66104 h 6610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66103" h="66103">
                  <a:moveTo>
                    <a:pt x="0" y="0"/>
                  </a:moveTo>
                  <a:lnTo>
                    <a:pt x="66104" y="0"/>
                  </a:lnTo>
                  <a:lnTo>
                    <a:pt x="66104" y="66104"/>
                  </a:lnTo>
                  <a:lnTo>
                    <a:pt x="0" y="66104"/>
                  </a:lnTo>
                  <a:close/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grpSp>
          <p:nvGrpSpPr>
            <p:cNvPr id="424" name="Graphic 20">
              <a:extLst>
                <a:ext uri="{FF2B5EF4-FFF2-40B4-BE49-F238E27FC236}">
                  <a16:creationId xmlns:a16="http://schemas.microsoft.com/office/drawing/2014/main" id="{E87C433D-C170-BA83-58F4-D75C4D8E78A9}"/>
                </a:ext>
              </a:extLst>
            </p:cNvPr>
            <p:cNvGrpSpPr/>
            <p:nvPr/>
          </p:nvGrpSpPr>
          <p:grpSpPr>
            <a:xfrm>
              <a:off x="1573506" y="1979142"/>
              <a:ext cx="51925" cy="52962"/>
              <a:chOff x="1869924" y="2796058"/>
              <a:chExt cx="71913" cy="75057"/>
            </a:xfrm>
            <a:noFill/>
          </p:grpSpPr>
          <p:sp>
            <p:nvSpPr>
              <p:cNvPr id="455" name="Freeform: Shape 302">
                <a:extLst>
                  <a:ext uri="{FF2B5EF4-FFF2-40B4-BE49-F238E27FC236}">
                    <a16:creationId xmlns:a16="http://schemas.microsoft.com/office/drawing/2014/main" id="{60890AD3-224A-2B6B-C630-DE9D1DC29E24}"/>
                  </a:ext>
                </a:extLst>
              </p:cNvPr>
              <p:cNvSpPr/>
              <p:nvPr/>
            </p:nvSpPr>
            <p:spPr>
              <a:xfrm>
                <a:off x="1874401" y="2800726"/>
                <a:ext cx="62960" cy="65722"/>
              </a:xfrm>
              <a:custGeom>
                <a:avLst/>
                <a:gdLst>
                  <a:gd name="csX0" fmla="*/ 0 w 62960"/>
                  <a:gd name="csY0" fmla="*/ 0 h 65722"/>
                  <a:gd name="csX1" fmla="*/ 62960 w 62960"/>
                  <a:gd name="csY1" fmla="*/ 0 h 65722"/>
                  <a:gd name="csX2" fmla="*/ 62960 w 62960"/>
                  <a:gd name="csY2" fmla="*/ 65723 h 65722"/>
                  <a:gd name="csX3" fmla="*/ 0 w 62960"/>
                  <a:gd name="csY3" fmla="*/ 65723 h 6572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62960" h="65722">
                    <a:moveTo>
                      <a:pt x="0" y="0"/>
                    </a:moveTo>
                    <a:lnTo>
                      <a:pt x="62960" y="0"/>
                    </a:lnTo>
                    <a:lnTo>
                      <a:pt x="62960" y="65723"/>
                    </a:lnTo>
                    <a:lnTo>
                      <a:pt x="0" y="65723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456" name="Graphic 20">
                <a:extLst>
                  <a:ext uri="{FF2B5EF4-FFF2-40B4-BE49-F238E27FC236}">
                    <a16:creationId xmlns:a16="http://schemas.microsoft.com/office/drawing/2014/main" id="{E22AC655-64F6-2778-69BA-DA87D1D46084}"/>
                  </a:ext>
                </a:extLst>
              </p:cNvPr>
              <p:cNvGrpSpPr/>
              <p:nvPr/>
            </p:nvGrpSpPr>
            <p:grpSpPr>
              <a:xfrm>
                <a:off x="1869924" y="2796058"/>
                <a:ext cx="71913" cy="75057"/>
                <a:chOff x="1869924" y="2796058"/>
                <a:chExt cx="71913" cy="75057"/>
              </a:xfrm>
            </p:grpSpPr>
            <p:sp>
              <p:nvSpPr>
                <p:cNvPr id="457" name="Freeform: Shape 304">
                  <a:extLst>
                    <a:ext uri="{FF2B5EF4-FFF2-40B4-BE49-F238E27FC236}">
                      <a16:creationId xmlns:a16="http://schemas.microsoft.com/office/drawing/2014/main" id="{AA8D5443-299E-EB33-2AAC-1CD4BB0BF852}"/>
                    </a:ext>
                  </a:extLst>
                </p:cNvPr>
                <p:cNvSpPr/>
                <p:nvPr/>
              </p:nvSpPr>
              <p:spPr>
                <a:xfrm>
                  <a:off x="1905929" y="2796058"/>
                  <a:ext cx="9525" cy="75057"/>
                </a:xfrm>
                <a:custGeom>
                  <a:avLst/>
                  <a:gdLst>
                    <a:gd name="csX0" fmla="*/ 0 w 9525"/>
                    <a:gd name="csY0" fmla="*/ 0 h 75057"/>
                    <a:gd name="csX1" fmla="*/ 0 w 9525"/>
                    <a:gd name="csY1" fmla="*/ 75057 h 75057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9525" h="75057">
                      <a:moveTo>
                        <a:pt x="0" y="0"/>
                      </a:moveTo>
                      <a:lnTo>
                        <a:pt x="0" y="75057"/>
                      </a:lnTo>
                    </a:path>
                  </a:pathLst>
                </a:custGeom>
                <a:ln w="9525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defTabSz="609585"/>
                  <a:endParaRPr lang="en-US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458" name="Freeform: Shape 305">
                  <a:extLst>
                    <a:ext uri="{FF2B5EF4-FFF2-40B4-BE49-F238E27FC236}">
                      <a16:creationId xmlns:a16="http://schemas.microsoft.com/office/drawing/2014/main" id="{53CEC6D3-63D0-12E9-AC06-4407E0158D67}"/>
                    </a:ext>
                  </a:extLst>
                </p:cNvPr>
                <p:cNvSpPr/>
                <p:nvPr/>
              </p:nvSpPr>
              <p:spPr>
                <a:xfrm>
                  <a:off x="1869924" y="2833587"/>
                  <a:ext cx="71913" cy="9525"/>
                </a:xfrm>
                <a:custGeom>
                  <a:avLst/>
                  <a:gdLst>
                    <a:gd name="csX0" fmla="*/ 0 w 71913"/>
                    <a:gd name="csY0" fmla="*/ 0 h 9525"/>
                    <a:gd name="csX1" fmla="*/ 71914 w 71913"/>
                    <a:gd name="csY1" fmla="*/ 0 h 952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71913" h="9525">
                      <a:moveTo>
                        <a:pt x="0" y="0"/>
                      </a:moveTo>
                      <a:lnTo>
                        <a:pt x="71914" y="0"/>
                      </a:lnTo>
                    </a:path>
                  </a:pathLst>
                </a:custGeom>
                <a:ln w="9525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pPr defTabSz="609585"/>
                  <a:endParaRPr lang="en-US">
                    <a:solidFill>
                      <a:prstClr val="black"/>
                    </a:solidFill>
                    <a:latin typeface="Arial" panose="020B0604020202020204"/>
                  </a:endParaRPr>
                </a:p>
              </p:txBody>
            </p:sp>
          </p:grpSp>
        </p:grpSp>
        <p:sp>
          <p:nvSpPr>
            <p:cNvPr id="425" name="Freeform: Shape 306">
              <a:extLst>
                <a:ext uri="{FF2B5EF4-FFF2-40B4-BE49-F238E27FC236}">
                  <a16:creationId xmlns:a16="http://schemas.microsoft.com/office/drawing/2014/main" id="{D02F0225-C472-A147-C424-3FAB89D7D171}"/>
                </a:ext>
              </a:extLst>
            </p:cNvPr>
            <p:cNvSpPr/>
            <p:nvPr/>
          </p:nvSpPr>
          <p:spPr>
            <a:xfrm>
              <a:off x="1268971" y="2400755"/>
              <a:ext cx="61347" cy="59952"/>
            </a:xfrm>
            <a:custGeom>
              <a:avLst/>
              <a:gdLst>
                <a:gd name="csX0" fmla="*/ 84963 w 84962"/>
                <a:gd name="csY0" fmla="*/ 42482 h 84963"/>
                <a:gd name="csX1" fmla="*/ 42482 w 84962"/>
                <a:gd name="csY1" fmla="*/ 84963 h 84963"/>
                <a:gd name="csX2" fmla="*/ 0 w 84962"/>
                <a:gd name="csY2" fmla="*/ 42482 h 84963"/>
                <a:gd name="csX3" fmla="*/ 42482 w 84962"/>
                <a:gd name="csY3" fmla="*/ 0 h 84963"/>
                <a:gd name="csX4" fmla="*/ 84963 w 84962"/>
                <a:gd name="csY4" fmla="*/ 42482 h 849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84962" h="84963">
                  <a:moveTo>
                    <a:pt x="84963" y="42482"/>
                  </a:moveTo>
                  <a:cubicBezTo>
                    <a:pt x="84963" y="65943"/>
                    <a:pt x="65943" y="84963"/>
                    <a:pt x="42482" y="84963"/>
                  </a:cubicBezTo>
                  <a:cubicBezTo>
                    <a:pt x="19020" y="84963"/>
                    <a:pt x="0" y="65943"/>
                    <a:pt x="0" y="42482"/>
                  </a:cubicBezTo>
                  <a:cubicBezTo>
                    <a:pt x="0" y="19020"/>
                    <a:pt x="19020" y="0"/>
                    <a:pt x="42482" y="0"/>
                  </a:cubicBezTo>
                  <a:cubicBezTo>
                    <a:pt x="65943" y="0"/>
                    <a:pt x="84963" y="19020"/>
                    <a:pt x="84963" y="4248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26" name="Freeform: Shape 307">
              <a:extLst>
                <a:ext uri="{FF2B5EF4-FFF2-40B4-BE49-F238E27FC236}">
                  <a16:creationId xmlns:a16="http://schemas.microsoft.com/office/drawing/2014/main" id="{921F124B-0042-0572-C9F4-0068750E78AD}"/>
                </a:ext>
              </a:extLst>
            </p:cNvPr>
            <p:cNvSpPr/>
            <p:nvPr/>
          </p:nvSpPr>
          <p:spPr>
            <a:xfrm>
              <a:off x="1270072" y="2256454"/>
              <a:ext cx="61347" cy="59952"/>
            </a:xfrm>
            <a:custGeom>
              <a:avLst/>
              <a:gdLst>
                <a:gd name="csX0" fmla="*/ 84963 w 84962"/>
                <a:gd name="csY0" fmla="*/ 42482 h 84963"/>
                <a:gd name="csX1" fmla="*/ 42481 w 84962"/>
                <a:gd name="csY1" fmla="*/ 84963 h 84963"/>
                <a:gd name="csX2" fmla="*/ 0 w 84962"/>
                <a:gd name="csY2" fmla="*/ 42482 h 84963"/>
                <a:gd name="csX3" fmla="*/ 42481 w 84962"/>
                <a:gd name="csY3" fmla="*/ 0 h 84963"/>
                <a:gd name="csX4" fmla="*/ 84963 w 84962"/>
                <a:gd name="csY4" fmla="*/ 42482 h 849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84962" h="84963">
                  <a:moveTo>
                    <a:pt x="84963" y="42482"/>
                  </a:moveTo>
                  <a:cubicBezTo>
                    <a:pt x="84963" y="65943"/>
                    <a:pt x="65943" y="84963"/>
                    <a:pt x="42481" y="84963"/>
                  </a:cubicBezTo>
                  <a:cubicBezTo>
                    <a:pt x="19020" y="84963"/>
                    <a:pt x="0" y="65943"/>
                    <a:pt x="0" y="42482"/>
                  </a:cubicBezTo>
                  <a:cubicBezTo>
                    <a:pt x="0" y="19020"/>
                    <a:pt x="19020" y="0"/>
                    <a:pt x="42481" y="0"/>
                  </a:cubicBezTo>
                  <a:cubicBezTo>
                    <a:pt x="65943" y="0"/>
                    <a:pt x="84963" y="19020"/>
                    <a:pt x="84963" y="4248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grpSp>
          <p:nvGrpSpPr>
            <p:cNvPr id="427" name="Graphic 20">
              <a:extLst>
                <a:ext uri="{FF2B5EF4-FFF2-40B4-BE49-F238E27FC236}">
                  <a16:creationId xmlns:a16="http://schemas.microsoft.com/office/drawing/2014/main" id="{C27B5E45-48D6-72C2-B4E0-B8562E31F1F1}"/>
                </a:ext>
              </a:extLst>
            </p:cNvPr>
            <p:cNvGrpSpPr/>
            <p:nvPr/>
          </p:nvGrpSpPr>
          <p:grpSpPr>
            <a:xfrm>
              <a:off x="2199564" y="2194283"/>
              <a:ext cx="78679" cy="66605"/>
              <a:chOff x="2736985" y="3100953"/>
              <a:chExt cx="108966" cy="94392"/>
            </a:xfrm>
            <a:noFill/>
          </p:grpSpPr>
          <p:sp>
            <p:nvSpPr>
              <p:cNvPr id="453" name="Freeform: Shape 309">
                <a:extLst>
                  <a:ext uri="{FF2B5EF4-FFF2-40B4-BE49-F238E27FC236}">
                    <a16:creationId xmlns:a16="http://schemas.microsoft.com/office/drawing/2014/main" id="{C503F286-2A54-DAE3-C37E-C36EC646C3F5}"/>
                  </a:ext>
                </a:extLst>
              </p:cNvPr>
              <p:cNvSpPr/>
              <p:nvPr/>
            </p:nvSpPr>
            <p:spPr>
              <a:xfrm>
                <a:off x="2736985" y="3100953"/>
                <a:ext cx="108966" cy="94392"/>
              </a:xfrm>
              <a:custGeom>
                <a:avLst/>
                <a:gdLst>
                  <a:gd name="csX0" fmla="*/ 54483 w 108966"/>
                  <a:gd name="csY0" fmla="*/ 94393 h 94392"/>
                  <a:gd name="csX1" fmla="*/ 0 w 108966"/>
                  <a:gd name="csY1" fmla="*/ 0 h 94392"/>
                  <a:gd name="csX2" fmla="*/ 108966 w 108966"/>
                  <a:gd name="csY2" fmla="*/ 0 h 94392"/>
                  <a:gd name="csX3" fmla="*/ 54483 w 108966"/>
                  <a:gd name="csY3" fmla="*/ 94393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8966" h="94392">
                    <a:moveTo>
                      <a:pt x="54483" y="94393"/>
                    </a:moveTo>
                    <a:lnTo>
                      <a:pt x="0" y="0"/>
                    </a:lnTo>
                    <a:lnTo>
                      <a:pt x="108966" y="0"/>
                    </a:lnTo>
                    <a:lnTo>
                      <a:pt x="54483" y="94393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54" name="Freeform: Shape 310">
                <a:extLst>
                  <a:ext uri="{FF2B5EF4-FFF2-40B4-BE49-F238E27FC236}">
                    <a16:creationId xmlns:a16="http://schemas.microsoft.com/office/drawing/2014/main" id="{F88F3D41-72DD-F379-3BE8-327697CACC08}"/>
                  </a:ext>
                </a:extLst>
              </p:cNvPr>
              <p:cNvSpPr/>
              <p:nvPr/>
            </p:nvSpPr>
            <p:spPr>
              <a:xfrm>
                <a:off x="2736985" y="3100953"/>
                <a:ext cx="108966" cy="94392"/>
              </a:xfrm>
              <a:custGeom>
                <a:avLst/>
                <a:gdLst>
                  <a:gd name="csX0" fmla="*/ 54483 w 108966"/>
                  <a:gd name="csY0" fmla="*/ 0 h 94392"/>
                  <a:gd name="csX1" fmla="*/ 108966 w 108966"/>
                  <a:gd name="csY1" fmla="*/ 94393 h 94392"/>
                  <a:gd name="csX2" fmla="*/ 0 w 108966"/>
                  <a:gd name="csY2" fmla="*/ 94393 h 94392"/>
                  <a:gd name="csX3" fmla="*/ 54483 w 108966"/>
                  <a:gd name="csY3" fmla="*/ 0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8966" h="94392">
                    <a:moveTo>
                      <a:pt x="54483" y="0"/>
                    </a:moveTo>
                    <a:lnTo>
                      <a:pt x="108966" y="94393"/>
                    </a:lnTo>
                    <a:lnTo>
                      <a:pt x="0" y="94393"/>
                    </a:lnTo>
                    <a:lnTo>
                      <a:pt x="54483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428" name="Graphic 20">
              <a:extLst>
                <a:ext uri="{FF2B5EF4-FFF2-40B4-BE49-F238E27FC236}">
                  <a16:creationId xmlns:a16="http://schemas.microsoft.com/office/drawing/2014/main" id="{FBFE9D8E-888B-0DC4-C4DA-274077EF8961}"/>
                </a:ext>
              </a:extLst>
            </p:cNvPr>
            <p:cNvGrpSpPr/>
            <p:nvPr/>
          </p:nvGrpSpPr>
          <p:grpSpPr>
            <a:xfrm>
              <a:off x="1861123" y="2327494"/>
              <a:ext cx="78679" cy="66605"/>
              <a:chOff x="2268260" y="3289739"/>
              <a:chExt cx="108966" cy="94392"/>
            </a:xfrm>
            <a:noFill/>
          </p:grpSpPr>
          <p:sp>
            <p:nvSpPr>
              <p:cNvPr id="451" name="Freeform: Shape 312">
                <a:extLst>
                  <a:ext uri="{FF2B5EF4-FFF2-40B4-BE49-F238E27FC236}">
                    <a16:creationId xmlns:a16="http://schemas.microsoft.com/office/drawing/2014/main" id="{BDC4E7A8-E435-B882-57C1-E8D7931654CD}"/>
                  </a:ext>
                </a:extLst>
              </p:cNvPr>
              <p:cNvSpPr/>
              <p:nvPr/>
            </p:nvSpPr>
            <p:spPr>
              <a:xfrm>
                <a:off x="2268260" y="3289739"/>
                <a:ext cx="108966" cy="94392"/>
              </a:xfrm>
              <a:custGeom>
                <a:avLst/>
                <a:gdLst>
                  <a:gd name="csX0" fmla="*/ 54483 w 108966"/>
                  <a:gd name="csY0" fmla="*/ 94393 h 94392"/>
                  <a:gd name="csX1" fmla="*/ 0 w 108966"/>
                  <a:gd name="csY1" fmla="*/ 0 h 94392"/>
                  <a:gd name="csX2" fmla="*/ 108966 w 108966"/>
                  <a:gd name="csY2" fmla="*/ 0 h 94392"/>
                  <a:gd name="csX3" fmla="*/ 54483 w 108966"/>
                  <a:gd name="csY3" fmla="*/ 94393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8966" h="94392">
                    <a:moveTo>
                      <a:pt x="54483" y="94393"/>
                    </a:moveTo>
                    <a:lnTo>
                      <a:pt x="0" y="0"/>
                    </a:lnTo>
                    <a:lnTo>
                      <a:pt x="108966" y="0"/>
                    </a:lnTo>
                    <a:lnTo>
                      <a:pt x="54483" y="94393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52" name="Freeform: Shape 313">
                <a:extLst>
                  <a:ext uri="{FF2B5EF4-FFF2-40B4-BE49-F238E27FC236}">
                    <a16:creationId xmlns:a16="http://schemas.microsoft.com/office/drawing/2014/main" id="{5625F38A-D03B-6AE2-2BF2-3FFB017DE86F}"/>
                  </a:ext>
                </a:extLst>
              </p:cNvPr>
              <p:cNvSpPr/>
              <p:nvPr/>
            </p:nvSpPr>
            <p:spPr>
              <a:xfrm>
                <a:off x="2268260" y="3289739"/>
                <a:ext cx="108966" cy="94392"/>
              </a:xfrm>
              <a:custGeom>
                <a:avLst/>
                <a:gdLst>
                  <a:gd name="csX0" fmla="*/ 54483 w 108966"/>
                  <a:gd name="csY0" fmla="*/ 0 h 94392"/>
                  <a:gd name="csX1" fmla="*/ 108966 w 108966"/>
                  <a:gd name="csY1" fmla="*/ 94393 h 94392"/>
                  <a:gd name="csX2" fmla="*/ 0 w 108966"/>
                  <a:gd name="csY2" fmla="*/ 94393 h 94392"/>
                  <a:gd name="csX3" fmla="*/ 54483 w 108966"/>
                  <a:gd name="csY3" fmla="*/ 0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8966" h="94392">
                    <a:moveTo>
                      <a:pt x="54483" y="0"/>
                    </a:moveTo>
                    <a:lnTo>
                      <a:pt x="108966" y="94393"/>
                    </a:lnTo>
                    <a:lnTo>
                      <a:pt x="0" y="94393"/>
                    </a:lnTo>
                    <a:lnTo>
                      <a:pt x="54483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429" name="Graphic 20">
              <a:extLst>
                <a:ext uri="{FF2B5EF4-FFF2-40B4-BE49-F238E27FC236}">
                  <a16:creationId xmlns:a16="http://schemas.microsoft.com/office/drawing/2014/main" id="{6747144C-CD52-5D4D-A089-655547E22539}"/>
                </a:ext>
              </a:extLst>
            </p:cNvPr>
            <p:cNvGrpSpPr/>
            <p:nvPr/>
          </p:nvGrpSpPr>
          <p:grpSpPr>
            <a:xfrm>
              <a:off x="1562365" y="2383010"/>
              <a:ext cx="78747" cy="66605"/>
              <a:chOff x="1854494" y="3368415"/>
              <a:chExt cx="109061" cy="94392"/>
            </a:xfrm>
            <a:noFill/>
          </p:grpSpPr>
          <p:sp>
            <p:nvSpPr>
              <p:cNvPr id="449" name="Freeform: Shape 315">
                <a:extLst>
                  <a:ext uri="{FF2B5EF4-FFF2-40B4-BE49-F238E27FC236}">
                    <a16:creationId xmlns:a16="http://schemas.microsoft.com/office/drawing/2014/main" id="{DFBF56F1-462C-9239-4E5F-DD43A4454FAB}"/>
                  </a:ext>
                </a:extLst>
              </p:cNvPr>
              <p:cNvSpPr/>
              <p:nvPr/>
            </p:nvSpPr>
            <p:spPr>
              <a:xfrm>
                <a:off x="1854494" y="3368415"/>
                <a:ext cx="109061" cy="94392"/>
              </a:xfrm>
              <a:custGeom>
                <a:avLst/>
                <a:gdLst>
                  <a:gd name="csX0" fmla="*/ 54578 w 109061"/>
                  <a:gd name="csY0" fmla="*/ 94393 h 94392"/>
                  <a:gd name="csX1" fmla="*/ 0 w 109061"/>
                  <a:gd name="csY1" fmla="*/ 0 h 94392"/>
                  <a:gd name="csX2" fmla="*/ 109061 w 109061"/>
                  <a:gd name="csY2" fmla="*/ 0 h 94392"/>
                  <a:gd name="csX3" fmla="*/ 54578 w 109061"/>
                  <a:gd name="csY3" fmla="*/ 94393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9061" h="94392">
                    <a:moveTo>
                      <a:pt x="54578" y="94393"/>
                    </a:moveTo>
                    <a:lnTo>
                      <a:pt x="0" y="0"/>
                    </a:lnTo>
                    <a:lnTo>
                      <a:pt x="109061" y="0"/>
                    </a:lnTo>
                    <a:lnTo>
                      <a:pt x="54578" y="94393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50" name="Freeform: Shape 316">
                <a:extLst>
                  <a:ext uri="{FF2B5EF4-FFF2-40B4-BE49-F238E27FC236}">
                    <a16:creationId xmlns:a16="http://schemas.microsoft.com/office/drawing/2014/main" id="{E53B9D9F-CCE1-9895-8028-ECCB895A7B4D}"/>
                  </a:ext>
                </a:extLst>
              </p:cNvPr>
              <p:cNvSpPr/>
              <p:nvPr/>
            </p:nvSpPr>
            <p:spPr>
              <a:xfrm>
                <a:off x="1854494" y="3368415"/>
                <a:ext cx="109061" cy="94392"/>
              </a:xfrm>
              <a:custGeom>
                <a:avLst/>
                <a:gdLst>
                  <a:gd name="csX0" fmla="*/ 54578 w 109061"/>
                  <a:gd name="csY0" fmla="*/ 0 h 94392"/>
                  <a:gd name="csX1" fmla="*/ 109061 w 109061"/>
                  <a:gd name="csY1" fmla="*/ 94393 h 94392"/>
                  <a:gd name="csX2" fmla="*/ 0 w 109061"/>
                  <a:gd name="csY2" fmla="*/ 94393 h 94392"/>
                  <a:gd name="csX3" fmla="*/ 54578 w 109061"/>
                  <a:gd name="csY3" fmla="*/ 0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9061" h="94392">
                    <a:moveTo>
                      <a:pt x="54578" y="0"/>
                    </a:moveTo>
                    <a:lnTo>
                      <a:pt x="109061" y="94393"/>
                    </a:lnTo>
                    <a:lnTo>
                      <a:pt x="0" y="94393"/>
                    </a:lnTo>
                    <a:lnTo>
                      <a:pt x="54578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430" name="Graphic 20">
              <a:extLst>
                <a:ext uri="{FF2B5EF4-FFF2-40B4-BE49-F238E27FC236}">
                  <a16:creationId xmlns:a16="http://schemas.microsoft.com/office/drawing/2014/main" id="{76E3A117-1C02-A329-A6C8-7EAA7BA5EFEC}"/>
                </a:ext>
              </a:extLst>
            </p:cNvPr>
            <p:cNvGrpSpPr/>
            <p:nvPr/>
          </p:nvGrpSpPr>
          <p:grpSpPr>
            <a:xfrm>
              <a:off x="1260306" y="2437384"/>
              <a:ext cx="78678" cy="66605"/>
              <a:chOff x="1436156" y="3445473"/>
              <a:chExt cx="108965" cy="94392"/>
            </a:xfrm>
            <a:noFill/>
          </p:grpSpPr>
          <p:sp>
            <p:nvSpPr>
              <p:cNvPr id="447" name="Freeform: Shape 318">
                <a:extLst>
                  <a:ext uri="{FF2B5EF4-FFF2-40B4-BE49-F238E27FC236}">
                    <a16:creationId xmlns:a16="http://schemas.microsoft.com/office/drawing/2014/main" id="{E9E95466-5CF6-FD0E-BE5A-E2A0672717B5}"/>
                  </a:ext>
                </a:extLst>
              </p:cNvPr>
              <p:cNvSpPr/>
              <p:nvPr/>
            </p:nvSpPr>
            <p:spPr>
              <a:xfrm>
                <a:off x="1436156" y="3445473"/>
                <a:ext cx="108965" cy="94392"/>
              </a:xfrm>
              <a:custGeom>
                <a:avLst/>
                <a:gdLst>
                  <a:gd name="csX0" fmla="*/ 54483 w 108965"/>
                  <a:gd name="csY0" fmla="*/ 94393 h 94392"/>
                  <a:gd name="csX1" fmla="*/ 0 w 108965"/>
                  <a:gd name="csY1" fmla="*/ 0 h 94392"/>
                  <a:gd name="csX2" fmla="*/ 108966 w 108965"/>
                  <a:gd name="csY2" fmla="*/ 0 h 94392"/>
                  <a:gd name="csX3" fmla="*/ 54483 w 108965"/>
                  <a:gd name="csY3" fmla="*/ 94393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8965" h="94392">
                    <a:moveTo>
                      <a:pt x="54483" y="94393"/>
                    </a:moveTo>
                    <a:lnTo>
                      <a:pt x="0" y="0"/>
                    </a:lnTo>
                    <a:lnTo>
                      <a:pt x="108966" y="0"/>
                    </a:lnTo>
                    <a:lnTo>
                      <a:pt x="54483" y="94393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  <p:sp>
            <p:nvSpPr>
              <p:cNvPr id="448" name="Freeform: Shape 319">
                <a:extLst>
                  <a:ext uri="{FF2B5EF4-FFF2-40B4-BE49-F238E27FC236}">
                    <a16:creationId xmlns:a16="http://schemas.microsoft.com/office/drawing/2014/main" id="{06D5E835-9D04-0A10-1607-A60F3C968FAF}"/>
                  </a:ext>
                </a:extLst>
              </p:cNvPr>
              <p:cNvSpPr/>
              <p:nvPr/>
            </p:nvSpPr>
            <p:spPr>
              <a:xfrm>
                <a:off x="1436156" y="3445473"/>
                <a:ext cx="108965" cy="94392"/>
              </a:xfrm>
              <a:custGeom>
                <a:avLst/>
                <a:gdLst>
                  <a:gd name="csX0" fmla="*/ 54483 w 108965"/>
                  <a:gd name="csY0" fmla="*/ 0 h 94392"/>
                  <a:gd name="csX1" fmla="*/ 108966 w 108965"/>
                  <a:gd name="csY1" fmla="*/ 94393 h 94392"/>
                  <a:gd name="csX2" fmla="*/ 0 w 108965"/>
                  <a:gd name="csY2" fmla="*/ 94393 h 94392"/>
                  <a:gd name="csX3" fmla="*/ 54483 w 108965"/>
                  <a:gd name="csY3" fmla="*/ 0 h 943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08965" h="94392">
                    <a:moveTo>
                      <a:pt x="54483" y="0"/>
                    </a:moveTo>
                    <a:lnTo>
                      <a:pt x="108966" y="94393"/>
                    </a:lnTo>
                    <a:lnTo>
                      <a:pt x="0" y="94393"/>
                    </a:lnTo>
                    <a:lnTo>
                      <a:pt x="54483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pPr defTabSz="609585"/>
                <a:endParaRPr lang="en-US">
                  <a:solidFill>
                    <a:prstClr val="black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7BF98785-F704-D098-C256-1D88F54FBBF0}"/>
                </a:ext>
              </a:extLst>
            </p:cNvPr>
            <p:cNvSpPr txBox="1"/>
            <p:nvPr/>
          </p:nvSpPr>
          <p:spPr>
            <a:xfrm>
              <a:off x="1822094" y="3455955"/>
              <a:ext cx="186590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†</a:t>
              </a:r>
            </a:p>
          </p:txBody>
        </p:sp>
        <p:sp>
          <p:nvSpPr>
            <p:cNvPr id="432" name="TextBox 431">
              <a:extLst>
                <a:ext uri="{FF2B5EF4-FFF2-40B4-BE49-F238E27FC236}">
                  <a16:creationId xmlns:a16="http://schemas.microsoft.com/office/drawing/2014/main" id="{F5A6E40D-42CB-0F5F-7865-B23B954CC1DD}"/>
                </a:ext>
              </a:extLst>
            </p:cNvPr>
            <p:cNvSpPr txBox="1"/>
            <p:nvPr/>
          </p:nvSpPr>
          <p:spPr>
            <a:xfrm>
              <a:off x="2085571" y="3459703"/>
              <a:ext cx="186590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†</a:t>
              </a:r>
            </a:p>
          </p:txBody>
        </p:sp>
        <p:sp>
          <p:nvSpPr>
            <p:cNvPr id="433" name="TextBox 432">
              <a:extLst>
                <a:ext uri="{FF2B5EF4-FFF2-40B4-BE49-F238E27FC236}">
                  <a16:creationId xmlns:a16="http://schemas.microsoft.com/office/drawing/2014/main" id="{57CB3D0B-F73E-BBED-FEFB-B9B7C4D49717}"/>
                </a:ext>
              </a:extLst>
            </p:cNvPr>
            <p:cNvSpPr txBox="1"/>
            <p:nvPr/>
          </p:nvSpPr>
          <p:spPr>
            <a:xfrm>
              <a:off x="2948764" y="3459703"/>
              <a:ext cx="186590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†</a:t>
              </a:r>
            </a:p>
          </p:txBody>
        </p:sp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B4B25850-9F9D-13F5-051F-A1E7E9FF77EC}"/>
                </a:ext>
              </a:extLst>
            </p:cNvPr>
            <p:cNvSpPr txBox="1"/>
            <p:nvPr/>
          </p:nvSpPr>
          <p:spPr>
            <a:xfrm>
              <a:off x="3286960" y="3459703"/>
              <a:ext cx="186590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†</a:t>
              </a:r>
            </a:p>
          </p:txBody>
        </p:sp>
        <p:sp>
          <p:nvSpPr>
            <p:cNvPr id="435" name="TextBox 434">
              <a:extLst>
                <a:ext uri="{FF2B5EF4-FFF2-40B4-BE49-F238E27FC236}">
                  <a16:creationId xmlns:a16="http://schemas.microsoft.com/office/drawing/2014/main" id="{457F2C30-AB72-95BF-5C87-6FC618E84D77}"/>
                </a:ext>
              </a:extLst>
            </p:cNvPr>
            <p:cNvSpPr txBox="1"/>
            <p:nvPr/>
          </p:nvSpPr>
          <p:spPr>
            <a:xfrm>
              <a:off x="2425490" y="3459703"/>
              <a:ext cx="186590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‡</a:t>
              </a:r>
            </a:p>
          </p:txBody>
        </p:sp>
        <p:sp>
          <p:nvSpPr>
            <p:cNvPr id="436" name="TextBox 435">
              <a:extLst>
                <a:ext uri="{FF2B5EF4-FFF2-40B4-BE49-F238E27FC236}">
                  <a16:creationId xmlns:a16="http://schemas.microsoft.com/office/drawing/2014/main" id="{F4B95893-E271-3374-D4A6-67AB6C75F743}"/>
                </a:ext>
              </a:extLst>
            </p:cNvPr>
            <p:cNvSpPr txBox="1"/>
            <p:nvPr/>
          </p:nvSpPr>
          <p:spPr>
            <a:xfrm>
              <a:off x="2721601" y="3459703"/>
              <a:ext cx="186590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‡</a:t>
              </a:r>
            </a:p>
          </p:txBody>
        </p:sp>
        <p:sp>
          <p:nvSpPr>
            <p:cNvPr id="437" name="TextBox 436">
              <a:extLst>
                <a:ext uri="{FF2B5EF4-FFF2-40B4-BE49-F238E27FC236}">
                  <a16:creationId xmlns:a16="http://schemas.microsoft.com/office/drawing/2014/main" id="{B1630EA4-929D-FBB7-E9AE-33D9FEFE3CF9}"/>
                </a:ext>
              </a:extLst>
            </p:cNvPr>
            <p:cNvSpPr txBox="1"/>
            <p:nvPr/>
          </p:nvSpPr>
          <p:spPr>
            <a:xfrm>
              <a:off x="3870140" y="3511321"/>
              <a:ext cx="172163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*</a:t>
              </a:r>
            </a:p>
          </p:txBody>
        </p:sp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2956D8F2-667B-1077-06C4-053C07E5B754}"/>
                </a:ext>
              </a:extLst>
            </p:cNvPr>
            <p:cNvSpPr txBox="1"/>
            <p:nvPr/>
          </p:nvSpPr>
          <p:spPr>
            <a:xfrm>
              <a:off x="4160267" y="3511321"/>
              <a:ext cx="172163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*</a:t>
              </a:r>
            </a:p>
          </p:txBody>
        </p:sp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7DC230B0-8460-5CE9-9426-A2E4ED203EA2}"/>
                </a:ext>
              </a:extLst>
            </p:cNvPr>
            <p:cNvSpPr txBox="1"/>
            <p:nvPr/>
          </p:nvSpPr>
          <p:spPr>
            <a:xfrm>
              <a:off x="4464595" y="3511321"/>
              <a:ext cx="172163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*</a:t>
              </a:r>
            </a:p>
          </p:txBody>
        </p:sp>
        <p:sp>
          <p:nvSpPr>
            <p:cNvPr id="440" name="TextBox 439">
              <a:extLst>
                <a:ext uri="{FF2B5EF4-FFF2-40B4-BE49-F238E27FC236}">
                  <a16:creationId xmlns:a16="http://schemas.microsoft.com/office/drawing/2014/main" id="{C245E26D-3C3B-C281-9BC1-C17D048D0942}"/>
                </a:ext>
              </a:extLst>
            </p:cNvPr>
            <p:cNvSpPr txBox="1"/>
            <p:nvPr/>
          </p:nvSpPr>
          <p:spPr>
            <a:xfrm>
              <a:off x="4836427" y="3511321"/>
              <a:ext cx="172163" cy="173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90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*</a:t>
              </a:r>
            </a:p>
          </p:txBody>
        </p:sp>
        <p:sp>
          <p:nvSpPr>
            <p:cNvPr id="441" name="Freeform: Shape 330">
              <a:extLst>
                <a:ext uri="{FF2B5EF4-FFF2-40B4-BE49-F238E27FC236}">
                  <a16:creationId xmlns:a16="http://schemas.microsoft.com/office/drawing/2014/main" id="{D967DB03-BC65-977C-360D-EA67DF7B33FD}"/>
                </a:ext>
              </a:extLst>
            </p:cNvPr>
            <p:cNvSpPr/>
            <p:nvPr/>
          </p:nvSpPr>
          <p:spPr>
            <a:xfrm>
              <a:off x="4040529" y="3310518"/>
              <a:ext cx="78747" cy="66605"/>
            </a:xfrm>
            <a:custGeom>
              <a:avLst/>
              <a:gdLst>
                <a:gd name="csX0" fmla="*/ 54578 w 109061"/>
                <a:gd name="csY0" fmla="*/ 94392 h 94392"/>
                <a:gd name="csX1" fmla="*/ 0 w 109061"/>
                <a:gd name="csY1" fmla="*/ 0 h 94392"/>
                <a:gd name="csX2" fmla="*/ 109061 w 109061"/>
                <a:gd name="csY2" fmla="*/ 0 h 94392"/>
                <a:gd name="csX3" fmla="*/ 54578 w 109061"/>
                <a:gd name="csY3" fmla="*/ 94392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9061" h="94392">
                  <a:moveTo>
                    <a:pt x="54578" y="94392"/>
                  </a:moveTo>
                  <a:lnTo>
                    <a:pt x="0" y="0"/>
                  </a:lnTo>
                  <a:lnTo>
                    <a:pt x="109061" y="0"/>
                  </a:lnTo>
                  <a:lnTo>
                    <a:pt x="54578" y="94392"/>
                  </a:lnTo>
                  <a:close/>
                </a:path>
              </a:pathLst>
            </a:custGeom>
            <a:solidFill>
              <a:srgbClr val="FFA5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42" name="Freeform: Shape 331">
              <a:extLst>
                <a:ext uri="{FF2B5EF4-FFF2-40B4-BE49-F238E27FC236}">
                  <a16:creationId xmlns:a16="http://schemas.microsoft.com/office/drawing/2014/main" id="{C7031673-9577-6A90-5A10-25DDE1C64F0F}"/>
                </a:ext>
              </a:extLst>
            </p:cNvPr>
            <p:cNvSpPr/>
            <p:nvPr/>
          </p:nvSpPr>
          <p:spPr>
            <a:xfrm>
              <a:off x="4903721" y="3437748"/>
              <a:ext cx="78679" cy="66605"/>
            </a:xfrm>
            <a:custGeom>
              <a:avLst/>
              <a:gdLst>
                <a:gd name="csX0" fmla="*/ 54483 w 108966"/>
                <a:gd name="csY0" fmla="*/ 94393 h 94392"/>
                <a:gd name="csX1" fmla="*/ 0 w 108966"/>
                <a:gd name="csY1" fmla="*/ 0 h 94392"/>
                <a:gd name="csX2" fmla="*/ 108966 w 108966"/>
                <a:gd name="csY2" fmla="*/ 0 h 94392"/>
                <a:gd name="csX3" fmla="*/ 54483 w 108966"/>
                <a:gd name="csY3" fmla="*/ 94393 h 943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</a:cxnLst>
              <a:rect l="l" t="t" r="r" b="b"/>
              <a:pathLst>
                <a:path w="108966" h="94392">
                  <a:moveTo>
                    <a:pt x="54483" y="94393"/>
                  </a:moveTo>
                  <a:lnTo>
                    <a:pt x="0" y="0"/>
                  </a:lnTo>
                  <a:lnTo>
                    <a:pt x="108966" y="0"/>
                  </a:lnTo>
                  <a:lnTo>
                    <a:pt x="54483" y="94393"/>
                  </a:lnTo>
                  <a:close/>
                </a:path>
              </a:pathLst>
            </a:custGeom>
            <a:solidFill>
              <a:srgbClr val="FFA5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pPr defTabSz="609585"/>
              <a:endParaRPr lang="en-US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43" name="TextBox 442">
              <a:extLst>
                <a:ext uri="{FF2B5EF4-FFF2-40B4-BE49-F238E27FC236}">
                  <a16:creationId xmlns:a16="http://schemas.microsoft.com/office/drawing/2014/main" id="{5D5D38B9-D6D7-55CD-EDC2-3C18BC4513C7}"/>
                </a:ext>
              </a:extLst>
            </p:cNvPr>
            <p:cNvSpPr txBox="1"/>
            <p:nvPr/>
          </p:nvSpPr>
          <p:spPr>
            <a:xfrm>
              <a:off x="3932979" y="2642985"/>
              <a:ext cx="1538978" cy="207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09570">
                <a:defRPr/>
              </a:pPr>
              <a:r>
                <a:rPr lang="en-US" sz="1200">
                  <a:solidFill>
                    <a:prstClr val="black"/>
                  </a:solidFill>
                  <a:latin typeface="Arial" panose="020B0604020202020204"/>
                </a:rPr>
                <a:t>Partial response threshold</a:t>
              </a:r>
            </a:p>
          </p:txBody>
        </p:sp>
        <p:sp>
          <p:nvSpPr>
            <p:cNvPr id="444" name="TextBox 443">
              <a:extLst>
                <a:ext uri="{FF2B5EF4-FFF2-40B4-BE49-F238E27FC236}">
                  <a16:creationId xmlns:a16="http://schemas.microsoft.com/office/drawing/2014/main" id="{BB8C329C-6106-32B6-9A26-771B221DD027}"/>
                </a:ext>
              </a:extLst>
            </p:cNvPr>
            <p:cNvSpPr txBox="1"/>
            <p:nvPr/>
          </p:nvSpPr>
          <p:spPr>
            <a:xfrm>
              <a:off x="2658685" y="3874863"/>
              <a:ext cx="927129" cy="230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400" b="1">
                  <a:solidFill>
                    <a:prstClr val="black"/>
                  </a:solidFill>
                  <a:latin typeface="Arial" panose="020B0604020202020204"/>
                </a:rPr>
                <a:t>Time, weeks</a:t>
              </a:r>
            </a:p>
          </p:txBody>
        </p:sp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6E3C397B-63E0-F0C4-7AEE-C9DCEB566059}"/>
                </a:ext>
              </a:extLst>
            </p:cNvPr>
            <p:cNvSpPr txBox="1"/>
            <p:nvPr/>
          </p:nvSpPr>
          <p:spPr>
            <a:xfrm>
              <a:off x="4723534" y="1593018"/>
              <a:ext cx="802480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09585"/>
              <a:r>
                <a:rPr lang="en-US" sz="1200">
                  <a:ln/>
                  <a:solidFill>
                    <a:srgbClr val="000000"/>
                  </a:solidFill>
                  <a:latin typeface="Arial" panose="020B0604020202020204"/>
                  <a:cs typeface="Arial"/>
                  <a:sym typeface="Arial"/>
                  <a:rtl val="0"/>
                </a:rPr>
                <a:t>1000 mg TID</a:t>
              </a:r>
            </a:p>
          </p:txBody>
        </p:sp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945A138B-7AAE-87E0-A135-44B5F4281D31}"/>
                </a:ext>
              </a:extLst>
            </p:cNvPr>
            <p:cNvSpPr txBox="1"/>
            <p:nvPr/>
          </p:nvSpPr>
          <p:spPr>
            <a:xfrm rot="16200000">
              <a:off x="-420297" y="2284918"/>
              <a:ext cx="2086214" cy="392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09585"/>
              <a:r>
                <a:rPr lang="en-US" sz="1400" b="1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Change From Baseline in Sum of Target Diameters, % </a:t>
              </a:r>
            </a:p>
          </p:txBody>
        </p:sp>
      </p:grpSp>
      <p:sp>
        <p:nvSpPr>
          <p:cNvPr id="521" name="Rectangle 520">
            <a:extLst>
              <a:ext uri="{FF2B5EF4-FFF2-40B4-BE49-F238E27FC236}">
                <a16:creationId xmlns:a16="http://schemas.microsoft.com/office/drawing/2014/main" id="{6F47EAF9-06B9-0D42-A9D6-D2ECFD73AD10}"/>
              </a:ext>
            </a:extLst>
          </p:cNvPr>
          <p:cNvSpPr/>
          <p:nvPr/>
        </p:nvSpPr>
        <p:spPr>
          <a:xfrm>
            <a:off x="10248899" y="19503805"/>
            <a:ext cx="8307957" cy="4503611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en-US" sz="2400">
              <a:solidFill>
                <a:prstClr val="white"/>
              </a:solidFill>
              <a:latin typeface="Arial" panose="020B0604020202020204"/>
            </a:endParaRPr>
          </a:p>
        </p:txBody>
      </p:sp>
      <p:sp>
        <p:nvSpPr>
          <p:cNvPr id="523" name="Rectangle 522">
            <a:extLst>
              <a:ext uri="{FF2B5EF4-FFF2-40B4-BE49-F238E27FC236}">
                <a16:creationId xmlns:a16="http://schemas.microsoft.com/office/drawing/2014/main" id="{8ED836A1-CAB3-2FD9-7BD9-2B943A98DC34}"/>
              </a:ext>
            </a:extLst>
          </p:cNvPr>
          <p:cNvSpPr/>
          <p:nvPr/>
        </p:nvSpPr>
        <p:spPr>
          <a:xfrm>
            <a:off x="12625685" y="26837839"/>
            <a:ext cx="1816299" cy="36874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all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Stage 1</a:t>
            </a:r>
          </a:p>
        </p:txBody>
      </p:sp>
      <p:sp>
        <p:nvSpPr>
          <p:cNvPr id="524" name="Rectangle 523">
            <a:extLst>
              <a:ext uri="{FF2B5EF4-FFF2-40B4-BE49-F238E27FC236}">
                <a16:creationId xmlns:a16="http://schemas.microsoft.com/office/drawing/2014/main" id="{EDD71BD0-B168-A7CA-CCEC-EBF70435754D}"/>
              </a:ext>
            </a:extLst>
          </p:cNvPr>
          <p:cNvSpPr/>
          <p:nvPr/>
        </p:nvSpPr>
        <p:spPr>
          <a:xfrm>
            <a:off x="12146384" y="27304190"/>
            <a:ext cx="2774902" cy="656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NSCLC</a:t>
            </a:r>
          </a:p>
          <a:p>
            <a:pPr algn="ctr"/>
            <a:r>
              <a:rPr lang="en-US" sz="1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(n=13)</a:t>
            </a:r>
          </a:p>
        </p:txBody>
      </p:sp>
      <p:sp>
        <p:nvSpPr>
          <p:cNvPr id="525" name="Rectangle 524">
            <a:extLst>
              <a:ext uri="{FF2B5EF4-FFF2-40B4-BE49-F238E27FC236}">
                <a16:creationId xmlns:a16="http://schemas.microsoft.com/office/drawing/2014/main" id="{20F26A29-CC5C-ED77-A475-D92794044AD8}"/>
              </a:ext>
            </a:extLst>
          </p:cNvPr>
          <p:cNvSpPr/>
          <p:nvPr/>
        </p:nvSpPr>
        <p:spPr>
          <a:xfrm>
            <a:off x="12146384" y="28093544"/>
            <a:ext cx="2774902" cy="656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ccRCC</a:t>
            </a:r>
            <a:endParaRPr lang="en-US" sz="1600" b="1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(n=13)</a:t>
            </a:r>
          </a:p>
        </p:txBody>
      </p:sp>
      <p:sp>
        <p:nvSpPr>
          <p:cNvPr id="526" name="Rectangle 525">
            <a:extLst>
              <a:ext uri="{FF2B5EF4-FFF2-40B4-BE49-F238E27FC236}">
                <a16:creationId xmlns:a16="http://schemas.microsoft.com/office/drawing/2014/main" id="{28F58251-A12E-F734-88E3-EB7B775B4F99}"/>
              </a:ext>
            </a:extLst>
          </p:cNvPr>
          <p:cNvSpPr/>
          <p:nvPr/>
        </p:nvSpPr>
        <p:spPr>
          <a:xfrm>
            <a:off x="12146384" y="28882897"/>
            <a:ext cx="2774902" cy="656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TMB-high</a:t>
            </a:r>
          </a:p>
          <a:p>
            <a:pPr algn="ctr"/>
            <a:r>
              <a:rPr lang="en-US" sz="1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(n=13)</a:t>
            </a:r>
          </a:p>
        </p:txBody>
      </p:sp>
      <p:sp>
        <p:nvSpPr>
          <p:cNvPr id="530" name="Rectangle 529">
            <a:extLst>
              <a:ext uri="{FF2B5EF4-FFF2-40B4-BE49-F238E27FC236}">
                <a16:creationId xmlns:a16="http://schemas.microsoft.com/office/drawing/2014/main" id="{6E97ED0A-F91A-B2CC-5C1B-78BE4586B1FB}"/>
              </a:ext>
            </a:extLst>
          </p:cNvPr>
          <p:cNvSpPr/>
          <p:nvPr/>
        </p:nvSpPr>
        <p:spPr>
          <a:xfrm>
            <a:off x="17981724" y="27304190"/>
            <a:ext cx="2774902" cy="65683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NSCLC</a:t>
            </a:r>
          </a:p>
          <a:p>
            <a:pPr algn="ctr"/>
            <a:r>
              <a:rPr lang="en-US"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(n=21)</a:t>
            </a:r>
          </a:p>
        </p:txBody>
      </p:sp>
      <p:sp>
        <p:nvSpPr>
          <p:cNvPr id="531" name="Rectangle 530">
            <a:extLst>
              <a:ext uri="{FF2B5EF4-FFF2-40B4-BE49-F238E27FC236}">
                <a16:creationId xmlns:a16="http://schemas.microsoft.com/office/drawing/2014/main" id="{513189D6-9DEC-59A7-CFF5-1A263FD8DC3D}"/>
              </a:ext>
            </a:extLst>
          </p:cNvPr>
          <p:cNvSpPr/>
          <p:nvPr/>
        </p:nvSpPr>
        <p:spPr>
          <a:xfrm>
            <a:off x="17981724" y="28093544"/>
            <a:ext cx="2774902" cy="65683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ccRCC</a:t>
            </a:r>
            <a:endParaRPr lang="en-US" sz="16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(n=21)</a:t>
            </a:r>
          </a:p>
        </p:txBody>
      </p:sp>
      <p:sp>
        <p:nvSpPr>
          <p:cNvPr id="532" name="Rectangle 531">
            <a:extLst>
              <a:ext uri="{FF2B5EF4-FFF2-40B4-BE49-F238E27FC236}">
                <a16:creationId xmlns:a16="http://schemas.microsoft.com/office/drawing/2014/main" id="{5B96E67B-ADF6-38F8-74DD-FC39210EDB7D}"/>
              </a:ext>
            </a:extLst>
          </p:cNvPr>
          <p:cNvSpPr/>
          <p:nvPr/>
        </p:nvSpPr>
        <p:spPr>
          <a:xfrm>
            <a:off x="17981724" y="28882897"/>
            <a:ext cx="2774902" cy="65683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TMB-high</a:t>
            </a:r>
          </a:p>
          <a:p>
            <a:pPr algn="ctr"/>
            <a:r>
              <a:rPr lang="en-US"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(n=21)</a:t>
            </a:r>
          </a:p>
        </p:txBody>
      </p:sp>
      <p:sp>
        <p:nvSpPr>
          <p:cNvPr id="533" name="TextBox 532">
            <a:extLst>
              <a:ext uri="{FF2B5EF4-FFF2-40B4-BE49-F238E27FC236}">
                <a16:creationId xmlns:a16="http://schemas.microsoft.com/office/drawing/2014/main" id="{02FA07A7-E187-C835-EA26-F3EAFF2D881A}"/>
              </a:ext>
            </a:extLst>
          </p:cNvPr>
          <p:cNvSpPr txBox="1"/>
          <p:nvPr/>
        </p:nvSpPr>
        <p:spPr>
          <a:xfrm>
            <a:off x="15377760" y="27325063"/>
            <a:ext cx="21732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≥2 responses</a:t>
            </a:r>
          </a:p>
        </p:txBody>
      </p:sp>
      <p:sp>
        <p:nvSpPr>
          <p:cNvPr id="534" name="TextBox 533">
            <a:extLst>
              <a:ext uri="{FF2B5EF4-FFF2-40B4-BE49-F238E27FC236}">
                <a16:creationId xmlns:a16="http://schemas.microsoft.com/office/drawing/2014/main" id="{B9F1E562-FD4D-48BD-EBF7-3191BC8D9AC0}"/>
              </a:ext>
            </a:extLst>
          </p:cNvPr>
          <p:cNvSpPr txBox="1"/>
          <p:nvPr/>
        </p:nvSpPr>
        <p:spPr>
          <a:xfrm>
            <a:off x="15388756" y="28125309"/>
            <a:ext cx="21512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≥2 responses</a:t>
            </a:r>
          </a:p>
        </p:txBody>
      </p:sp>
      <p:sp>
        <p:nvSpPr>
          <p:cNvPr id="535" name="TextBox 534">
            <a:extLst>
              <a:ext uri="{FF2B5EF4-FFF2-40B4-BE49-F238E27FC236}">
                <a16:creationId xmlns:a16="http://schemas.microsoft.com/office/drawing/2014/main" id="{4263E487-A0E5-AAEB-9F97-BD12A34CCDA3}"/>
              </a:ext>
            </a:extLst>
          </p:cNvPr>
          <p:cNvSpPr txBox="1"/>
          <p:nvPr/>
        </p:nvSpPr>
        <p:spPr>
          <a:xfrm>
            <a:off x="15372029" y="28935992"/>
            <a:ext cx="21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≥2 responses</a:t>
            </a:r>
          </a:p>
        </p:txBody>
      </p:sp>
      <p:sp>
        <p:nvSpPr>
          <p:cNvPr id="536" name="Rectangle 535">
            <a:extLst>
              <a:ext uri="{FF2B5EF4-FFF2-40B4-BE49-F238E27FC236}">
                <a16:creationId xmlns:a16="http://schemas.microsoft.com/office/drawing/2014/main" id="{33151E7B-D8D4-2DD7-39F1-EE4A6BB86C77}"/>
              </a:ext>
            </a:extLst>
          </p:cNvPr>
          <p:cNvSpPr/>
          <p:nvPr/>
        </p:nvSpPr>
        <p:spPr>
          <a:xfrm>
            <a:off x="18514454" y="26837839"/>
            <a:ext cx="1816299" cy="36874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all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Stage 2</a:t>
            </a:r>
          </a:p>
        </p:txBody>
      </p:sp>
      <p:sp>
        <p:nvSpPr>
          <p:cNvPr id="537" name="TextBox 536">
            <a:extLst>
              <a:ext uri="{FF2B5EF4-FFF2-40B4-BE49-F238E27FC236}">
                <a16:creationId xmlns:a16="http://schemas.microsoft.com/office/drawing/2014/main" id="{829750D7-F7A7-7E7A-85B2-F14D0CB32C37}"/>
              </a:ext>
            </a:extLst>
          </p:cNvPr>
          <p:cNvSpPr txBox="1"/>
          <p:nvPr/>
        </p:nvSpPr>
        <p:spPr>
          <a:xfrm>
            <a:off x="12146384" y="26092637"/>
            <a:ext cx="8638919" cy="461665"/>
          </a:xfrm>
          <a:prstGeom prst="rect">
            <a:avLst/>
          </a:prstGeom>
          <a:solidFill>
            <a:schemeClr val="bg1"/>
          </a:solidFill>
          <a:effectLst>
            <a:outerShdw blurRad="101600" algn="ctr" rotWithShape="0">
              <a:schemeClr val="tx2">
                <a:alpha val="40000"/>
              </a:schemeClr>
            </a:outerShdw>
          </a:effectLst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sz="1800" b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2-Stage Cohort Design</a:t>
            </a:r>
          </a:p>
        </p:txBody>
      </p:sp>
      <p:sp>
        <p:nvSpPr>
          <p:cNvPr id="538" name="TextBox 537">
            <a:extLst>
              <a:ext uri="{FF2B5EF4-FFF2-40B4-BE49-F238E27FC236}">
                <a16:creationId xmlns:a16="http://schemas.microsoft.com/office/drawing/2014/main" id="{0F78810B-E191-7E6F-1035-9A579012BB34}"/>
              </a:ext>
            </a:extLst>
          </p:cNvPr>
          <p:cNvSpPr txBox="1"/>
          <p:nvPr/>
        </p:nvSpPr>
        <p:spPr>
          <a:xfrm>
            <a:off x="14579976" y="29573212"/>
            <a:ext cx="3777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N=34/cohort</a:t>
            </a:r>
          </a:p>
        </p:txBody>
      </p:sp>
      <p:sp>
        <p:nvSpPr>
          <p:cNvPr id="539" name="Rectangle 538">
            <a:extLst>
              <a:ext uri="{FF2B5EF4-FFF2-40B4-BE49-F238E27FC236}">
                <a16:creationId xmlns:a16="http://schemas.microsoft.com/office/drawing/2014/main" id="{B102617C-9E6F-DA08-289C-377EC0EA64C9}"/>
              </a:ext>
            </a:extLst>
          </p:cNvPr>
          <p:cNvSpPr/>
          <p:nvPr/>
        </p:nvSpPr>
        <p:spPr>
          <a:xfrm>
            <a:off x="13052460" y="29929545"/>
            <a:ext cx="2516078" cy="430941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n-US" sz="1100" b="1">
                <a:latin typeface="Arial" panose="020B0604020202020204" pitchFamily="34" charset="0"/>
                <a:cs typeface="Arial" panose="020B0604020202020204" pitchFamily="34" charset="0"/>
              </a:rPr>
              <a:t>PLN-101095 </a:t>
            </a:r>
            <a:br>
              <a:rPr lang="en-US" sz="11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b="1">
                <a:latin typeface="Arial" panose="020B0604020202020204" pitchFamily="34" charset="0"/>
                <a:cs typeface="Arial" panose="020B0604020202020204" pitchFamily="34" charset="0"/>
              </a:rPr>
              <a:t>monotherapy</a:t>
            </a:r>
          </a:p>
        </p:txBody>
      </p:sp>
      <p:sp>
        <p:nvSpPr>
          <p:cNvPr id="540" name="Rectangle 539">
            <a:extLst>
              <a:ext uri="{FF2B5EF4-FFF2-40B4-BE49-F238E27FC236}">
                <a16:creationId xmlns:a16="http://schemas.microsoft.com/office/drawing/2014/main" id="{3797F06A-3053-B33B-105F-144E83182139}"/>
              </a:ext>
            </a:extLst>
          </p:cNvPr>
          <p:cNvSpPr/>
          <p:nvPr/>
        </p:nvSpPr>
        <p:spPr>
          <a:xfrm>
            <a:off x="15588218" y="29929546"/>
            <a:ext cx="4632066" cy="43094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84000"/>
                </a:schemeClr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Ins="91440" bIns="0" rtlCol="0" anchor="ctr">
            <a:noAutofit/>
          </a:bodyPr>
          <a:lstStyle/>
          <a:p>
            <a:pPr algn="ctr"/>
            <a:r>
              <a:rPr lang="en-US" sz="1100" b="1">
                <a:latin typeface="Arial" panose="020B0604020202020204" pitchFamily="34" charset="0"/>
                <a:cs typeface="Arial" panose="020B0604020202020204" pitchFamily="34" charset="0"/>
              </a:rPr>
              <a:t>PLN-101095 </a:t>
            </a:r>
            <a:br>
              <a:rPr lang="en-US" sz="11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b="1">
                <a:latin typeface="Arial" panose="020B0604020202020204" pitchFamily="34" charset="0"/>
                <a:cs typeface="Arial" panose="020B0604020202020204" pitchFamily="34" charset="0"/>
              </a:rPr>
              <a:t>combined with pembrolizumab</a:t>
            </a:r>
          </a:p>
        </p:txBody>
      </p:sp>
      <p:sp>
        <p:nvSpPr>
          <p:cNvPr id="548" name="Rectangle 547">
            <a:extLst>
              <a:ext uri="{FF2B5EF4-FFF2-40B4-BE49-F238E27FC236}">
                <a16:creationId xmlns:a16="http://schemas.microsoft.com/office/drawing/2014/main" id="{EBCC693E-04AE-8FEB-5D4E-71CEB5029427}"/>
              </a:ext>
            </a:extLst>
          </p:cNvPr>
          <p:cNvSpPr/>
          <p:nvPr/>
        </p:nvSpPr>
        <p:spPr>
          <a:xfrm>
            <a:off x="12155033" y="30701159"/>
            <a:ext cx="1853128" cy="3755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cap="all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 1</a:t>
            </a:r>
          </a:p>
          <a:p>
            <a:pPr algn="ctr"/>
            <a:r>
              <a:rPr lang="en-US" sz="12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monotherapy</a:t>
            </a:r>
          </a:p>
        </p:txBody>
      </p:sp>
      <p:sp>
        <p:nvSpPr>
          <p:cNvPr id="549" name="Rectangle 548">
            <a:extLst>
              <a:ext uri="{FF2B5EF4-FFF2-40B4-BE49-F238E27FC236}">
                <a16:creationId xmlns:a16="http://schemas.microsoft.com/office/drawing/2014/main" id="{01D9D4F1-A3C2-D145-2427-A3C8C82FFA3B}"/>
              </a:ext>
            </a:extLst>
          </p:cNvPr>
          <p:cNvSpPr/>
          <p:nvPr/>
        </p:nvSpPr>
        <p:spPr>
          <a:xfrm>
            <a:off x="14654385" y="30701159"/>
            <a:ext cx="1853128" cy="3755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 15</a:t>
            </a:r>
          </a:p>
          <a:p>
            <a:pPr algn="ctr"/>
            <a:r>
              <a:rPr lang="en-US" sz="12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2037A8-DC66-8E0E-F4BF-088A59B36C06}"/>
              </a:ext>
            </a:extLst>
          </p:cNvPr>
          <p:cNvSpPr txBox="1"/>
          <p:nvPr/>
        </p:nvSpPr>
        <p:spPr>
          <a:xfrm>
            <a:off x="18845423" y="16569729"/>
            <a:ext cx="293881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en-US" sz="1867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C81623-46DA-7D38-4E4D-62BE34F0D461}"/>
              </a:ext>
            </a:extLst>
          </p:cNvPr>
          <p:cNvSpPr txBox="1"/>
          <p:nvPr/>
        </p:nvSpPr>
        <p:spPr>
          <a:xfrm>
            <a:off x="19077786" y="16572359"/>
            <a:ext cx="1564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Confirmed response</a:t>
            </a:r>
          </a:p>
        </p:txBody>
      </p:sp>
      <p:sp>
        <p:nvSpPr>
          <p:cNvPr id="522" name="TextBox 521">
            <a:extLst>
              <a:ext uri="{FF2B5EF4-FFF2-40B4-BE49-F238E27FC236}">
                <a16:creationId xmlns:a16="http://schemas.microsoft.com/office/drawing/2014/main" id="{DD645F71-86C8-21DF-B49A-606EE692869D}"/>
              </a:ext>
            </a:extLst>
          </p:cNvPr>
          <p:cNvSpPr txBox="1"/>
          <p:nvPr/>
        </p:nvSpPr>
        <p:spPr>
          <a:xfrm>
            <a:off x="18921673" y="22075592"/>
            <a:ext cx="2439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*</a:t>
            </a:r>
          </a:p>
        </p:txBody>
      </p:sp>
      <p:sp>
        <p:nvSpPr>
          <p:cNvPr id="551" name="TextBox 550">
            <a:extLst>
              <a:ext uri="{FF2B5EF4-FFF2-40B4-BE49-F238E27FC236}">
                <a16:creationId xmlns:a16="http://schemas.microsoft.com/office/drawing/2014/main" id="{69CCCEEC-F4C5-8C96-C682-308DF53C9671}"/>
              </a:ext>
            </a:extLst>
          </p:cNvPr>
          <p:cNvSpPr txBox="1"/>
          <p:nvPr/>
        </p:nvSpPr>
        <p:spPr>
          <a:xfrm>
            <a:off x="19078121" y="22041214"/>
            <a:ext cx="36935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en-US" sz="1200">
                <a:ln/>
                <a:solidFill>
                  <a:srgbClr val="000000"/>
                </a:solidFill>
                <a:latin typeface="Arial" panose="020B0604020202020204"/>
                <a:cs typeface="Arial"/>
                <a:sym typeface="Arial"/>
                <a:rtl val="0"/>
              </a:rPr>
              <a:t>Complete resolution of target and nontarget lesions </a:t>
            </a:r>
          </a:p>
        </p:txBody>
      </p:sp>
      <p:sp>
        <p:nvSpPr>
          <p:cNvPr id="552" name="TextBox 551">
            <a:extLst>
              <a:ext uri="{FF2B5EF4-FFF2-40B4-BE49-F238E27FC236}">
                <a16:creationId xmlns:a16="http://schemas.microsoft.com/office/drawing/2014/main" id="{B857D237-5418-8DBD-4CF8-E731149C07EA}"/>
              </a:ext>
            </a:extLst>
          </p:cNvPr>
          <p:cNvSpPr txBox="1"/>
          <p:nvPr/>
        </p:nvSpPr>
        <p:spPr>
          <a:xfrm>
            <a:off x="23535430" y="36240299"/>
            <a:ext cx="7015270" cy="400110"/>
          </a:xfrm>
          <a:prstGeom prst="rect">
            <a:avLst/>
          </a:prstGeom>
          <a:noFill/>
        </p:spPr>
        <p:txBody>
          <a:bodyPr wrap="square" lIns="182880" tIns="91440" rIns="182880" bIns="91440" rtlCol="0" anchor="b">
            <a:spAutoFit/>
          </a:bodyPr>
          <a:lstStyle/>
          <a:p>
            <a:pPr>
              <a:spcAft>
                <a:spcPts val="400"/>
              </a:spcAft>
            </a:pPr>
            <a:r>
              <a:rPr lang="en-US" sz="1400" b="1"/>
              <a:t>Presenting author email: </a:t>
            </a:r>
            <a:r>
              <a:rPr lang="en-US" sz="1400"/>
              <a:t>TYap@mdanderson.org</a:t>
            </a:r>
          </a:p>
        </p:txBody>
      </p:sp>
      <p:sp>
        <p:nvSpPr>
          <p:cNvPr id="553" name="TextBox 552">
            <a:extLst>
              <a:ext uri="{FF2B5EF4-FFF2-40B4-BE49-F238E27FC236}">
                <a16:creationId xmlns:a16="http://schemas.microsoft.com/office/drawing/2014/main" id="{AF8022CB-CB2E-A79F-16F7-5518348C2ED8}"/>
              </a:ext>
            </a:extLst>
          </p:cNvPr>
          <p:cNvSpPr txBox="1"/>
          <p:nvPr/>
        </p:nvSpPr>
        <p:spPr>
          <a:xfrm>
            <a:off x="30014884" y="161919"/>
            <a:ext cx="2321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TPS2690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1567F0-CD8A-E2DF-1554-FBBC62595445}"/>
              </a:ext>
            </a:extLst>
          </p:cNvPr>
          <p:cNvSpPr/>
          <p:nvPr/>
        </p:nvSpPr>
        <p:spPr>
          <a:xfrm>
            <a:off x="10248900" y="7724000"/>
            <a:ext cx="5981701" cy="3966575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en-US" sz="2400">
              <a:solidFill>
                <a:prstClr val="white"/>
              </a:solidFill>
              <a:latin typeface="Arial" panose="020B060402020202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4FC96A-A483-C9A4-A575-F86E6EE906B8}"/>
              </a:ext>
            </a:extLst>
          </p:cNvPr>
          <p:cNvSpPr/>
          <p:nvPr/>
        </p:nvSpPr>
        <p:spPr>
          <a:xfrm>
            <a:off x="16687800" y="7724000"/>
            <a:ext cx="5982873" cy="3966575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en-US" sz="2400">
              <a:solidFill>
                <a:prstClr val="white"/>
              </a:solidFill>
              <a:latin typeface="Arial" panose="020B0604020202020204"/>
            </a:endParaRPr>
          </a:p>
        </p:txBody>
      </p:sp>
      <p:sp>
        <p:nvSpPr>
          <p:cNvPr id="554" name="Rectangle 553">
            <a:extLst>
              <a:ext uri="{FF2B5EF4-FFF2-40B4-BE49-F238E27FC236}">
                <a16:creationId xmlns:a16="http://schemas.microsoft.com/office/drawing/2014/main" id="{0A036962-0D65-BAA7-C58B-49E22BCF2079}"/>
              </a:ext>
            </a:extLst>
          </p:cNvPr>
          <p:cNvSpPr/>
          <p:nvPr/>
        </p:nvSpPr>
        <p:spPr>
          <a:xfrm>
            <a:off x="10262186" y="25939744"/>
            <a:ext cx="12407314" cy="5226567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en-US" sz="2400">
              <a:solidFill>
                <a:prstClr val="white"/>
              </a:solidFill>
              <a:latin typeface="Arial" panose="020B0604020202020204"/>
            </a:endParaRPr>
          </a:p>
        </p:txBody>
      </p:sp>
      <p:cxnSp>
        <p:nvCxnSpPr>
          <p:cNvPr id="561" name="Straight Arrow Connector 560">
            <a:extLst>
              <a:ext uri="{FF2B5EF4-FFF2-40B4-BE49-F238E27FC236}">
                <a16:creationId xmlns:a16="http://schemas.microsoft.com/office/drawing/2014/main" id="{87C41176-D486-BB9F-98E7-726509FCC441}"/>
              </a:ext>
            </a:extLst>
          </p:cNvPr>
          <p:cNvCxnSpPr>
            <a:cxnSpLocks/>
          </p:cNvCxnSpPr>
          <p:nvPr/>
        </p:nvCxnSpPr>
        <p:spPr>
          <a:xfrm>
            <a:off x="15337129" y="27632607"/>
            <a:ext cx="2295646" cy="0"/>
          </a:xfrm>
          <a:prstGeom prst="straightConnector1">
            <a:avLst/>
          </a:prstGeom>
          <a:ln w="19050" cap="rnd">
            <a:solidFill>
              <a:schemeClr val="accent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2" name="Straight Arrow Connector 561">
            <a:extLst>
              <a:ext uri="{FF2B5EF4-FFF2-40B4-BE49-F238E27FC236}">
                <a16:creationId xmlns:a16="http://schemas.microsoft.com/office/drawing/2014/main" id="{2B389502-210F-1861-1B4F-6847FE8DF8CD}"/>
              </a:ext>
            </a:extLst>
          </p:cNvPr>
          <p:cNvCxnSpPr>
            <a:cxnSpLocks/>
          </p:cNvCxnSpPr>
          <p:nvPr/>
        </p:nvCxnSpPr>
        <p:spPr>
          <a:xfrm>
            <a:off x="15337129" y="28421961"/>
            <a:ext cx="2295646" cy="0"/>
          </a:xfrm>
          <a:prstGeom prst="straightConnector1">
            <a:avLst/>
          </a:prstGeom>
          <a:ln w="19050" cap="rnd">
            <a:solidFill>
              <a:schemeClr val="accent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Straight Arrow Connector 562">
            <a:extLst>
              <a:ext uri="{FF2B5EF4-FFF2-40B4-BE49-F238E27FC236}">
                <a16:creationId xmlns:a16="http://schemas.microsoft.com/office/drawing/2014/main" id="{3C81C8BE-901F-18FB-984A-D5A2D7952BE0}"/>
              </a:ext>
            </a:extLst>
          </p:cNvPr>
          <p:cNvCxnSpPr>
            <a:cxnSpLocks/>
          </p:cNvCxnSpPr>
          <p:nvPr/>
        </p:nvCxnSpPr>
        <p:spPr>
          <a:xfrm>
            <a:off x="15337129" y="29211314"/>
            <a:ext cx="2295646" cy="0"/>
          </a:xfrm>
          <a:prstGeom prst="straightConnector1">
            <a:avLst/>
          </a:prstGeom>
          <a:ln w="19050" cap="rnd">
            <a:solidFill>
              <a:schemeClr val="accent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4" name="Arrow: Pentagon 563">
            <a:extLst>
              <a:ext uri="{FF2B5EF4-FFF2-40B4-BE49-F238E27FC236}">
                <a16:creationId xmlns:a16="http://schemas.microsoft.com/office/drawing/2014/main" id="{AEA893F3-AF99-357F-CEDA-DB3185EA21E9}"/>
              </a:ext>
            </a:extLst>
          </p:cNvPr>
          <p:cNvSpPr/>
          <p:nvPr/>
        </p:nvSpPr>
        <p:spPr>
          <a:xfrm>
            <a:off x="13069076" y="30406444"/>
            <a:ext cx="7238406" cy="195860"/>
          </a:xfrm>
          <a:prstGeom prst="homePlate">
            <a:avLst/>
          </a:prstGeom>
          <a:gradFill>
            <a:gsLst>
              <a:gs pos="0">
                <a:schemeClr val="bg1">
                  <a:lumMod val="97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5" name="Isosceles Triangle 564">
            <a:extLst>
              <a:ext uri="{FF2B5EF4-FFF2-40B4-BE49-F238E27FC236}">
                <a16:creationId xmlns:a16="http://schemas.microsoft.com/office/drawing/2014/main" id="{740764BF-5CFB-2AF3-CAAE-EBB61B38A3C5}"/>
              </a:ext>
            </a:extLst>
          </p:cNvPr>
          <p:cNvSpPr/>
          <p:nvPr/>
        </p:nvSpPr>
        <p:spPr>
          <a:xfrm rot="5400000">
            <a:off x="13046515" y="30420242"/>
            <a:ext cx="205976" cy="17838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6" name="Isosceles Triangle 565">
            <a:extLst>
              <a:ext uri="{FF2B5EF4-FFF2-40B4-BE49-F238E27FC236}">
                <a16:creationId xmlns:a16="http://schemas.microsoft.com/office/drawing/2014/main" id="{61F7B928-F272-89CB-AC37-12AA5B634032}"/>
              </a:ext>
            </a:extLst>
          </p:cNvPr>
          <p:cNvSpPr/>
          <p:nvPr/>
        </p:nvSpPr>
        <p:spPr>
          <a:xfrm rot="5400000">
            <a:off x="15573588" y="30420242"/>
            <a:ext cx="205976" cy="17838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8ACF2B3B-5925-6D7E-4CA4-4DB78D0A749F}"/>
              </a:ext>
            </a:extLst>
          </p:cNvPr>
          <p:cNvGrpSpPr/>
          <p:nvPr/>
        </p:nvGrpSpPr>
        <p:grpSpPr>
          <a:xfrm>
            <a:off x="13394175" y="32656038"/>
            <a:ext cx="6182665" cy="3817198"/>
            <a:chOff x="12949208" y="32959422"/>
            <a:chExt cx="6896100" cy="4257675"/>
          </a:xfrm>
        </p:grpSpPr>
        <p:pic>
          <p:nvPicPr>
            <p:cNvPr id="570" name="Graphic 569">
              <a:extLst>
                <a:ext uri="{FF2B5EF4-FFF2-40B4-BE49-F238E27FC236}">
                  <a16:creationId xmlns:a16="http://schemas.microsoft.com/office/drawing/2014/main" id="{95BEB448-FB5C-2006-3DD8-CD9691C7E05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949208" y="32959422"/>
              <a:ext cx="6896100" cy="4257675"/>
            </a:xfrm>
            <a:prstGeom prst="rect">
              <a:avLst/>
            </a:prstGeom>
          </p:spPr>
        </p:pic>
        <p:sp>
          <p:nvSpPr>
            <p:cNvPr id="571" name="Star: 5 Points 570">
              <a:extLst>
                <a:ext uri="{FF2B5EF4-FFF2-40B4-BE49-F238E27FC236}">
                  <a16:creationId xmlns:a16="http://schemas.microsoft.com/office/drawing/2014/main" id="{3511C5AB-E5CF-F3D1-6E7E-3926B0F2C201}"/>
                </a:ext>
              </a:extLst>
            </p:cNvPr>
            <p:cNvSpPr/>
            <p:nvPr/>
          </p:nvSpPr>
          <p:spPr>
            <a:xfrm>
              <a:off x="16473382" y="36423024"/>
              <a:ext cx="305975" cy="305975"/>
            </a:xfrm>
            <a:prstGeom prst="star5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" name="Star: 5 Points 571">
              <a:extLst>
                <a:ext uri="{FF2B5EF4-FFF2-40B4-BE49-F238E27FC236}">
                  <a16:creationId xmlns:a16="http://schemas.microsoft.com/office/drawing/2014/main" id="{208E3442-E5B2-248B-0D78-92CE2839A078}"/>
                </a:ext>
              </a:extLst>
            </p:cNvPr>
            <p:cNvSpPr/>
            <p:nvPr/>
          </p:nvSpPr>
          <p:spPr>
            <a:xfrm>
              <a:off x="16202913" y="36319762"/>
              <a:ext cx="305975" cy="305975"/>
            </a:xfrm>
            <a:prstGeom prst="star5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3" name="Star: 5 Points 572">
              <a:extLst>
                <a:ext uri="{FF2B5EF4-FFF2-40B4-BE49-F238E27FC236}">
                  <a16:creationId xmlns:a16="http://schemas.microsoft.com/office/drawing/2014/main" id="{E4FE7D8A-164F-D907-7AC7-1D268FF25993}"/>
                </a:ext>
              </a:extLst>
            </p:cNvPr>
            <p:cNvSpPr/>
            <p:nvPr/>
          </p:nvSpPr>
          <p:spPr>
            <a:xfrm>
              <a:off x="17595291" y="34029439"/>
              <a:ext cx="305975" cy="305975"/>
            </a:xfrm>
            <a:prstGeom prst="star5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4" name="Star: 5 Points 573">
              <a:extLst>
                <a:ext uri="{FF2B5EF4-FFF2-40B4-BE49-F238E27FC236}">
                  <a16:creationId xmlns:a16="http://schemas.microsoft.com/office/drawing/2014/main" id="{A92EA4CD-486D-9ADF-FE4C-233296778AE3}"/>
                </a:ext>
              </a:extLst>
            </p:cNvPr>
            <p:cNvSpPr/>
            <p:nvPr/>
          </p:nvSpPr>
          <p:spPr>
            <a:xfrm>
              <a:off x="18741742" y="34626036"/>
              <a:ext cx="305975" cy="305975"/>
            </a:xfrm>
            <a:prstGeom prst="star5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" name="Star: 5 Points 574">
              <a:extLst>
                <a:ext uri="{FF2B5EF4-FFF2-40B4-BE49-F238E27FC236}">
                  <a16:creationId xmlns:a16="http://schemas.microsoft.com/office/drawing/2014/main" id="{D3F33F1B-2B56-0E23-D8AD-F0DE0A71A9E3}"/>
                </a:ext>
              </a:extLst>
            </p:cNvPr>
            <p:cNvSpPr/>
            <p:nvPr/>
          </p:nvSpPr>
          <p:spPr>
            <a:xfrm>
              <a:off x="19115290" y="34098978"/>
              <a:ext cx="305975" cy="305975"/>
            </a:xfrm>
            <a:prstGeom prst="star5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6" name="Rectangle 155">
            <a:extLst>
              <a:ext uri="{FF2B5EF4-FFF2-40B4-BE49-F238E27FC236}">
                <a16:creationId xmlns:a16="http://schemas.microsoft.com/office/drawing/2014/main" id="{E15ED67D-52CE-50B8-5166-70B661B93EA0}"/>
              </a:ext>
            </a:extLst>
          </p:cNvPr>
          <p:cNvSpPr/>
          <p:nvPr/>
        </p:nvSpPr>
        <p:spPr>
          <a:xfrm>
            <a:off x="10262186" y="32330393"/>
            <a:ext cx="12407314" cy="4463744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en-US" sz="2400">
              <a:solidFill>
                <a:prstClr val="white"/>
              </a:solidFill>
              <a:latin typeface="Arial" panose="020B0604020202020204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DE272F-FE17-16C8-5A7D-82890D841A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456" y="37548162"/>
            <a:ext cx="2807914" cy="51724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2EE71E5-AC36-441D-98CF-314F58BFE6C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948" b="1948"/>
          <a:stretch/>
        </p:blipFill>
        <p:spPr>
          <a:xfrm>
            <a:off x="10300197" y="7873834"/>
            <a:ext cx="5936961" cy="37570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43EA69F-5A5C-ABB6-A005-4939D1C84F6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3064" b="3064"/>
          <a:stretch/>
        </p:blipFill>
        <p:spPr bwMode="auto">
          <a:xfrm>
            <a:off x="16771081" y="7795280"/>
            <a:ext cx="5845016" cy="3835623"/>
          </a:xfrm>
          <a:prstGeom prst="rect">
            <a:avLst/>
          </a:prstGeom>
          <a:noFill/>
        </p:spPr>
      </p:pic>
      <p:pic>
        <p:nvPicPr>
          <p:cNvPr id="5" name="Picture 4" descr="Text, logo&#10;&#10;Description automatically generated">
            <a:extLst>
              <a:ext uri="{FF2B5EF4-FFF2-40B4-BE49-F238E27FC236}">
                <a16:creationId xmlns:a16="http://schemas.microsoft.com/office/drawing/2014/main" id="{1D1DE959-E888-ECA7-580C-61873B6E46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11400" y="2868081"/>
            <a:ext cx="4597400" cy="245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738452"/>
      </p:ext>
    </p:extLst>
  </p:cSld>
  <p:clrMapOvr>
    <a:masterClrMapping/>
  </p:clrMapOvr>
</p:sld>
</file>

<file path=ppt/theme/theme1.xml><?xml version="1.0" encoding="utf-8"?>
<a:theme xmlns:a="http://schemas.openxmlformats.org/drawingml/2006/main" name="Pliant_Body Slide">
  <a:themeElements>
    <a:clrScheme name="Custom 613">
      <a:dk1>
        <a:srgbClr val="000000"/>
      </a:dk1>
      <a:lt1>
        <a:srgbClr val="FFFFFF"/>
      </a:lt1>
      <a:dk2>
        <a:srgbClr val="001753"/>
      </a:dk2>
      <a:lt2>
        <a:srgbClr val="E7E7E7"/>
      </a:lt2>
      <a:accent1>
        <a:srgbClr val="2E3092"/>
      </a:accent1>
      <a:accent2>
        <a:srgbClr val="00A5CB"/>
      </a:accent2>
      <a:accent3>
        <a:srgbClr val="00BDB1"/>
      </a:accent3>
      <a:accent4>
        <a:srgbClr val="F77C00"/>
      </a:accent4>
      <a:accent5>
        <a:srgbClr val="4C70EE"/>
      </a:accent5>
      <a:accent6>
        <a:srgbClr val="FCBC1A"/>
      </a:accent6>
      <a:hlink>
        <a:srgbClr val="2E2F92"/>
      </a:hlink>
      <a:folHlink>
        <a:srgbClr val="05A4C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bg2">
              <a:lumMod val="50000"/>
            </a:schemeClr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3222</Words>
  <Application>Microsoft Office PowerPoint</Application>
  <PresentationFormat>Custom</PresentationFormat>
  <Paragraphs>268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Wingdings</vt:lpstr>
      <vt:lpstr>Pliant_Body Slide</vt:lpstr>
      <vt:lpstr>Trial in Progress: Cohort Expansion of a Phase I Study of PLN-101095,  a First-in-Class Dual αvβ8 /αvβ1 Integrin Inhibitor, in Combination with Pembrolizumab  in Patients With Advanced Solid Tumors Refractory to Immune Checkpoint Inhibitors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Pliant PowerPoint Presentation</dc:title>
  <dc:subject/>
  <dc:creator>DMG</dc:creator>
  <cp:keywords/>
  <dc:description/>
  <cp:lastModifiedBy>Chris Keenan</cp:lastModifiedBy>
  <cp:revision>3</cp:revision>
  <cp:lastPrinted>2020-01-08T21:13:34Z</cp:lastPrinted>
  <dcterms:created xsi:type="dcterms:W3CDTF">2018-05-23T21:18:39Z</dcterms:created>
  <dcterms:modified xsi:type="dcterms:W3CDTF">2026-06-02T15:42:01Z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_Custom_Template">
    <vt:lpwstr>true</vt:lpwstr>
  </property>
  <property fmtid="{D5CDD505-2E9C-101B-9397-08002B2CF9AE}" pid="3" name="PNSOpt">
    <vt:lpwstr>5</vt:lpwstr>
  </property>
  <property fmtid="{D5CDD505-2E9C-101B-9397-08002B2CF9AE}" pid="4" name="PageNumAlign">
    <vt:lpwstr>L</vt:lpwstr>
  </property>
  <property fmtid="{D5CDD505-2E9C-101B-9397-08002B2CF9AE}" pid="5" name="SectionTitleAlign">
    <vt:lpwstr>L</vt:lpwstr>
  </property>
  <property fmtid="{D5CDD505-2E9C-101B-9397-08002B2CF9AE}" pid="6" name="PageNumberTop">
    <vt:lpwstr>0</vt:lpwstr>
  </property>
  <property fmtid="{D5CDD505-2E9C-101B-9397-08002B2CF9AE}" pid="7" name="PageNumberLeft">
    <vt:lpwstr>11</vt:lpwstr>
  </property>
  <property fmtid="{D5CDD505-2E9C-101B-9397-08002B2CF9AE}" pid="8" name="PageNumberCentre">
    <vt:lpwstr>480</vt:lpwstr>
  </property>
  <property fmtid="{D5CDD505-2E9C-101B-9397-08002B2CF9AE}" pid="9" name="PageNumSectionTitleDiff">
    <vt:lpwstr>20</vt:lpwstr>
  </property>
  <property fmtid="{D5CDD505-2E9C-101B-9397-08002B2CF9AE}" pid="10" name="SectionTitleTop">
    <vt:lpwstr>0</vt:lpwstr>
  </property>
  <property fmtid="{D5CDD505-2E9C-101B-9397-08002B2CF9AE}" pid="11" name="SectionTitleLeft">
    <vt:lpwstr>31</vt:lpwstr>
  </property>
  <property fmtid="{D5CDD505-2E9C-101B-9397-08002B2CF9AE}" pid="12" name="TOCHeaderTop">
    <vt:lpwstr>0</vt:lpwstr>
  </property>
  <property fmtid="{D5CDD505-2E9C-101B-9397-08002B2CF9AE}" pid="13" name="TOCHeaderLeft">
    <vt:lpwstr>0</vt:lpwstr>
  </property>
  <property fmtid="{D5CDD505-2E9C-101B-9397-08002B2CF9AE}" pid="14" name="CitiLogoTop">
    <vt:lpwstr>0</vt:lpwstr>
  </property>
  <property fmtid="{D5CDD505-2E9C-101B-9397-08002B2CF9AE}" pid="15" name="CitiLogoLeft">
    <vt:lpwstr>0</vt:lpwstr>
  </property>
  <property fmtid="{D5CDD505-2E9C-101B-9397-08002B2CF9AE}" pid="16" name="Pitchbook Compatible">
    <vt:lpwstr>Yes</vt:lpwstr>
  </property>
</Properties>
</file>